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61" r:id="rId4"/>
    <p:sldId id="263" r:id="rId5"/>
    <p:sldId id="264" r:id="rId6"/>
    <p:sldId id="279" r:id="rId7"/>
    <p:sldId id="267" r:id="rId8"/>
    <p:sldId id="268" r:id="rId9"/>
    <p:sldId id="269" r:id="rId11"/>
    <p:sldId id="271" r:id="rId12"/>
    <p:sldId id="272" r:id="rId13"/>
    <p:sldId id="273" r:id="rId14"/>
    <p:sldId id="275" r:id="rId15"/>
    <p:sldId id="276" r:id="rId16"/>
    <p:sldId id="294" r:id="rId17"/>
    <p:sldId id="277" r:id="rId18"/>
    <p:sldId id="295" r:id="rId19"/>
    <p:sldId id="296" r:id="rId20"/>
    <p:sldId id="297" r:id="rId21"/>
    <p:sldId id="298" r:id="rId22"/>
    <p:sldId id="278" r:id="rId23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11F"/>
    <a:srgbClr val="9DBC93"/>
    <a:srgbClr val="262626"/>
    <a:srgbClr val="A47A5F"/>
    <a:srgbClr val="0247AE"/>
    <a:srgbClr val="6B635B"/>
    <a:srgbClr val="DDD8D0"/>
    <a:srgbClr val="0214BD"/>
    <a:srgbClr val="E04037"/>
    <a:srgbClr val="E14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950" autoAdjust="0"/>
  </p:normalViewPr>
  <p:slideViewPr>
    <p:cSldViewPr snapToGrid="0" showGuides="1">
      <p:cViewPr varScale="1">
        <p:scale>
          <a:sx n="74" d="100"/>
          <a:sy n="74" d="100"/>
        </p:scale>
        <p:origin x="308" y="60"/>
      </p:cViewPr>
      <p:guideLst>
        <p:guide pos="416"/>
        <p:guide pos="7256"/>
        <p:guide orient="horz" pos="696"/>
        <p:guide orient="horz" pos="3928"/>
        <p:guide orient="horz" pos="38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7035421d-005a-4ca8-8d08-3824b79adf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809" y="0"/>
            <a:ext cx="12191982" cy="6857989"/>
          </a:xfrm>
          <a:prstGeom prst="rect">
            <a:avLst/>
          </a:prstGeom>
        </p:spPr>
      </p:pic>
      <p:sp>
        <p:nvSpPr>
          <p:cNvPr id="2" name="标题 1" descr="bad20e08-5272-47a8-81ab-ce1e81b7308e"/>
          <p:cNvSpPr>
            <a:spLocks noGrp="1"/>
          </p:cNvSpPr>
          <p:nvPr>
            <p:ph type="ctrTitle" hasCustomPrompt="1"/>
          </p:nvPr>
        </p:nvSpPr>
        <p:spPr>
          <a:xfrm>
            <a:off x="1676400" y="1235765"/>
            <a:ext cx="8813800" cy="738664"/>
          </a:xfrm>
        </p:spPr>
        <p:txBody>
          <a:bodyPr wrap="square" lIns="91440" tIns="0" rIns="91440" bIns="0" anchor="ctr">
            <a:spAutoFit/>
          </a:bodyPr>
          <a:lstStyle>
            <a:lvl1pPr algn="ctr">
              <a:defRPr sz="4800">
                <a:solidFill>
                  <a:srgbClr val="24311F"/>
                </a:solidFill>
                <a:latin typeface="方正字迹-新手书" panose="02010600010101010101" pitchFamily="2" charset="-122"/>
                <a:ea typeface="方正字迹-新手书" panose="02010600010101010101" pitchFamily="2" charset="-122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副标题 2" descr="7e1c59cd-7d0a-4d71-ae33-4cec14e59fa0"/>
          <p:cNvSpPr>
            <a:spLocks noGrp="1"/>
          </p:cNvSpPr>
          <p:nvPr>
            <p:ph type="subTitle" idx="1" hasCustomPrompt="1"/>
          </p:nvPr>
        </p:nvSpPr>
        <p:spPr>
          <a:xfrm>
            <a:off x="1676401" y="2188652"/>
            <a:ext cx="8813798" cy="491288"/>
          </a:xfrm>
        </p:spPr>
        <p:txBody>
          <a:bodyPr wrap="square" lIns="91440" tIns="0" rIns="91440" bIns="0" anchor="ctr">
            <a:spAutoFit/>
          </a:bodyPr>
          <a:lstStyle>
            <a:lvl1pPr marL="0" indent="0" algn="ctr">
              <a:buNone/>
              <a:defRPr sz="2800">
                <a:solidFill>
                  <a:srgbClr val="24311F"/>
                </a:solidFill>
                <a:latin typeface="方正字迹-新手书" panose="02010600010101010101" pitchFamily="2" charset="-122"/>
                <a:ea typeface="方正字迹-新手书" panose="0201060001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4" name="文本占位符 3" descr="44e087ab-91a1-4afc-b0b0-69d8fe5fbed4"/>
          <p:cNvSpPr>
            <a:spLocks noGrp="1"/>
          </p:cNvSpPr>
          <p:nvPr>
            <p:ph type="body" sz="quarter" idx="13" hasCustomPrompt="1"/>
          </p:nvPr>
        </p:nvSpPr>
        <p:spPr>
          <a:xfrm>
            <a:off x="3652769" y="2828139"/>
            <a:ext cx="1369859" cy="524580"/>
          </a:xfrm>
          <a:prstGeom prst="flowChartTerminator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buNone/>
              <a:defRPr sz="1600" b="1">
                <a:solidFill>
                  <a:srgbClr val="24311F"/>
                </a:solidFill>
                <a:latin typeface="方正字迹-新手书" panose="02010600010101010101" pitchFamily="2" charset="-122"/>
                <a:ea typeface="方正字迹-新手书" panose="02010600010101010101" pitchFamily="2" charset="-122"/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US" dirty="0"/>
          </a:p>
        </p:txBody>
      </p:sp>
      <p:sp>
        <p:nvSpPr>
          <p:cNvPr id="5" name="文本占位符 4" descr="3d51329c-cb61-43c1-927c-7575f64a1f06"/>
          <p:cNvSpPr>
            <a:spLocks noGrp="1"/>
          </p:cNvSpPr>
          <p:nvPr>
            <p:ph type="body" sz="quarter" idx="14" hasCustomPrompt="1"/>
          </p:nvPr>
        </p:nvSpPr>
        <p:spPr>
          <a:xfrm>
            <a:off x="6972265" y="2828139"/>
            <a:ext cx="1390955" cy="524580"/>
          </a:xfrm>
          <a:prstGeom prst="flowChartTerminator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buNone/>
              <a:defRPr sz="1600" b="1">
                <a:solidFill>
                  <a:srgbClr val="24311F"/>
                </a:solidFill>
                <a:latin typeface="方正字迹-新手书" panose="02010600010101010101" pitchFamily="2" charset="-122"/>
                <a:ea typeface="方正字迹-新手书" panose="02010600010101010101" pitchFamily="2" charset="-122"/>
              </a:defRPr>
            </a:lvl1pPr>
          </a:lstStyle>
          <a:p>
            <a:pPr lvl="0"/>
            <a:r>
              <a:rPr 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5495e2e6-d69f-48d0-b287-477a4e6775d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内容占位符 2" descr="95e3b2e9-b444-44b8-99ca-581ab48c66c7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 descr="feda7073-d022-4174-9942-bc7c5dda33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a6657964-1bfe-4d30-b6b5-73e6217acb2d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c04bdddb-2c73-437c-8a8e-4aa5ca8945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Agenda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395d6c23-3c7c-4b5f-8f0b-2b68ae5399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49" y="0"/>
            <a:ext cx="12191982" cy="6857989"/>
          </a:xfrm>
          <a:prstGeom prst="rect">
            <a:avLst/>
          </a:prstGeom>
        </p:spPr>
      </p:pic>
      <p:sp>
        <p:nvSpPr>
          <p:cNvPr id="2" name="标题 1" descr="b993e4f7-2257-457e-8a8d-48d6ae231980"/>
          <p:cNvSpPr>
            <a:spLocks noGrp="1"/>
          </p:cNvSpPr>
          <p:nvPr>
            <p:ph type="title" hasCustomPrompt="1"/>
          </p:nvPr>
        </p:nvSpPr>
        <p:spPr>
          <a:xfrm>
            <a:off x="3776133" y="359124"/>
            <a:ext cx="1717137" cy="584775"/>
          </a:xfrm>
        </p:spPr>
        <p:txBody>
          <a:bodyPr vert="horz" wrap="square" anchor="ctr">
            <a:spAutoFit/>
          </a:bodyPr>
          <a:lstStyle>
            <a:lvl1pPr algn="l">
              <a:defRPr lang="en-US" sz="3200" b="1" kern="1200" dirty="0">
                <a:solidFill>
                  <a:srgbClr val="24311F"/>
                </a:solidFill>
                <a:latin typeface="方正字迹-新手书" panose="02010600010101010101" pitchFamily="2" charset="-122"/>
                <a:ea typeface="方正字迹-新手书" panose="02010600010101010101" pitchFamily="2" charset="-122"/>
                <a:cs typeface="+mj-cs"/>
              </a:defRPr>
            </a:lvl1pPr>
          </a:lstStyle>
          <a:p>
            <a:pPr lvl="0"/>
            <a:r>
              <a:rPr lang="en-US" dirty="0"/>
              <a:t>Agenda</a:t>
            </a:r>
            <a:endParaRPr lang="en-US" dirty="0"/>
          </a:p>
        </p:txBody>
      </p:sp>
      <p:sp>
        <p:nvSpPr>
          <p:cNvPr id="3" name="内容占位符 2" descr="4ee02b65-3bd6-4427-b515-19f80e4674c0"/>
          <p:cNvSpPr>
            <a:spLocks noGrp="1"/>
          </p:cNvSpPr>
          <p:nvPr>
            <p:ph sz="quarter" idx="1" hasCustomPrompt="1"/>
          </p:nvPr>
        </p:nvSpPr>
        <p:spPr>
          <a:xfrm>
            <a:off x="3776133" y="1329268"/>
            <a:ext cx="7349067" cy="4402666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 sz="20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日期占位符 3" descr="b7c1c8fc-f66c-4e8e-9c44-26e21d1ad6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 descr="52b9d661-576a-4b32-956d-73369b40300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46f4ac4d-cf61-49bd-a070-bfff5ed0d7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7964a0c-1a87-4c72-8149-89aebc818af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518" y="0"/>
            <a:ext cx="12191980" cy="6857989"/>
          </a:xfrm>
          <a:prstGeom prst="rect">
            <a:avLst/>
          </a:prstGeom>
        </p:spPr>
      </p:pic>
      <p:sp>
        <p:nvSpPr>
          <p:cNvPr id="2" name="标题 1" descr="94c7f8a2-40b0-4edb-8490-2bfd0d3cb861"/>
          <p:cNvSpPr>
            <a:spLocks noGrp="1"/>
          </p:cNvSpPr>
          <p:nvPr>
            <p:ph type="title" hasCustomPrompt="1"/>
          </p:nvPr>
        </p:nvSpPr>
        <p:spPr>
          <a:xfrm>
            <a:off x="650222" y="4370796"/>
            <a:ext cx="10858500" cy="1446550"/>
          </a:xfrm>
          <a:noFill/>
        </p:spPr>
        <p:txBody>
          <a:bodyPr wrap="square" anchor="t">
            <a:spAutoFit/>
          </a:bodyPr>
          <a:lstStyle>
            <a:lvl1pPr algn="ctr">
              <a:defRPr lang="en-US" sz="4400" b="1" kern="1200" dirty="0">
                <a:solidFill>
                  <a:srgbClr val="24311F"/>
                </a:solidFill>
                <a:latin typeface="方正字迹-新手书" panose="02010600010101010101" pitchFamily="2" charset="-122"/>
                <a:ea typeface="方正字迹-新手书" panose="02010600010101010101" pitchFamily="2" charset="-122"/>
                <a:cs typeface="+mj-cs"/>
              </a:defRPr>
            </a:lvl1pPr>
          </a:lstStyle>
          <a:p>
            <a:pPr lvl="0"/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title</a:t>
            </a:r>
            <a:endParaRPr lang="en-US" dirty="0"/>
          </a:p>
        </p:txBody>
      </p:sp>
      <p:sp>
        <p:nvSpPr>
          <p:cNvPr id="3" name="文本占位符 2" descr="9621eb5c-96bb-46d5-8bfb-707126cafa9e"/>
          <p:cNvSpPr>
            <a:spLocks noGrp="1"/>
          </p:cNvSpPr>
          <p:nvPr>
            <p:ph type="body" idx="1" hasCustomPrompt="1"/>
          </p:nvPr>
        </p:nvSpPr>
        <p:spPr>
          <a:xfrm>
            <a:off x="660397" y="5500593"/>
            <a:ext cx="10858504" cy="645709"/>
          </a:xfrm>
          <a:prstGeom prst="round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ctr">
              <a:buNone/>
              <a:defRPr sz="2800">
                <a:solidFill>
                  <a:srgbClr val="24311F"/>
                </a:solidFill>
                <a:latin typeface="方正字迹-新手书" panose="02010600010101010101" pitchFamily="2" charset="-122"/>
                <a:ea typeface="方正字迹-新手书" panose="0201060001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日期占位符 3" descr="d59a0d49-45e1-4202-92c5-a391604c059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87348fcc-8229-49a6-8e3f-614af574035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df34ff2c-61dc-4e4a-859a-6311aef89f9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 descr="3f5c4bfa-2069-4b27-ab8f-65ef528fc38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a79912b6-1763-453c-ba4b-78ed485312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4f706f6b-3334-4563-8c3a-8a9b1df7ef0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 descr="bc7efe85-51aa-4a99-81ee-5492656d519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d86953df-00ee-4112-b374-d720c13c2a1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ecb3b3dc-a8f4-4692-ad65-edc1fde2f51d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Closing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f7632f2-9656-40bc-abd6-7dbbf6aa6f6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92" y="0"/>
            <a:ext cx="12191980" cy="6857989"/>
          </a:xfrm>
          <a:prstGeom prst="rect">
            <a:avLst/>
          </a:prstGeom>
        </p:spPr>
      </p:pic>
      <p:sp>
        <p:nvSpPr>
          <p:cNvPr id="2" name="标题 1" descr="9b8f8363-7add-4c00-b2b9-85290324c91c"/>
          <p:cNvSpPr>
            <a:spLocks noGrp="1"/>
          </p:cNvSpPr>
          <p:nvPr>
            <p:ph type="title" hasCustomPrompt="1"/>
          </p:nvPr>
        </p:nvSpPr>
        <p:spPr>
          <a:xfrm>
            <a:off x="1727200" y="1409576"/>
            <a:ext cx="8779933" cy="769441"/>
          </a:xfrm>
        </p:spPr>
        <p:txBody>
          <a:bodyPr wrap="square" anchor="ctr">
            <a:spAutoFit/>
          </a:bodyPr>
          <a:lstStyle>
            <a:lvl1pPr algn="ctr">
              <a:defRPr lang="en-US" sz="4400" b="1" kern="1200" dirty="0">
                <a:solidFill>
                  <a:srgbClr val="24311F"/>
                </a:solidFill>
                <a:latin typeface="方正字迹-新手书" panose="02010600010101010101" pitchFamily="2" charset="-122"/>
                <a:ea typeface="方正字迹-新手书" panose="02010600010101010101" pitchFamily="2" charset="-122"/>
                <a:cs typeface="+mj-cs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文本占位符 3" descr="bd1fd04f-3187-4b88-8343-318874918351"/>
          <p:cNvSpPr>
            <a:spLocks noGrp="1"/>
          </p:cNvSpPr>
          <p:nvPr>
            <p:ph type="body" sz="quarter" idx="13" hasCustomPrompt="1"/>
          </p:nvPr>
        </p:nvSpPr>
        <p:spPr>
          <a:xfrm>
            <a:off x="4131334" y="2590545"/>
            <a:ext cx="1420559" cy="451543"/>
          </a:xfrm>
          <a:prstGeom prst="round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buNone/>
              <a:defRPr sz="1800" b="1">
                <a:solidFill>
                  <a:srgbClr val="24311F"/>
                </a:solidFill>
                <a:latin typeface="方正字迹-新手书" panose="02010600010101010101" pitchFamily="2" charset="-122"/>
                <a:ea typeface="方正字迹-新手书" panose="02010600010101010101" pitchFamily="2" charset="-122"/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US" dirty="0"/>
          </a:p>
        </p:txBody>
      </p:sp>
      <p:sp>
        <p:nvSpPr>
          <p:cNvPr id="5" name="文本占位符 4" descr="dec07b5e-8c0c-4575-86b4-efa41d05e249"/>
          <p:cNvSpPr>
            <a:spLocks noGrp="1"/>
          </p:cNvSpPr>
          <p:nvPr>
            <p:ph type="body" sz="quarter" idx="14" hasCustomPrompt="1"/>
          </p:nvPr>
        </p:nvSpPr>
        <p:spPr>
          <a:xfrm>
            <a:off x="6448042" y="2590545"/>
            <a:ext cx="1443653" cy="451543"/>
          </a:xfrm>
          <a:prstGeom prst="round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buNone/>
              <a:defRPr sz="1800" b="1">
                <a:solidFill>
                  <a:srgbClr val="24311F"/>
                </a:solidFill>
                <a:latin typeface="方正字迹-新手书" panose="02010600010101010101" pitchFamily="2" charset="-122"/>
                <a:ea typeface="方正字迹-新手书" panose="02010600010101010101" pitchFamily="2" charset="-122"/>
              </a:defRPr>
            </a:lvl1pPr>
          </a:lstStyle>
          <a:p>
            <a:pPr lvl="0"/>
            <a:r>
              <a:rPr 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" y="0"/>
            <a:ext cx="12191980" cy="6857988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6750" y="302156"/>
            <a:ext cx="10858500" cy="497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24311F"/>
          </a:solidFill>
          <a:latin typeface="方正字迹-新手书" panose="02010600010101010101" pitchFamily="2" charset="-122"/>
          <a:ea typeface="方正字迹-新手书" panose="0201060001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ad20e08-5272-47a8-81ab-ce1e81b7308e"/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zh-CN" altLang="en-US" dirty="0"/>
              <a:t>新零售基础数据可视化</a:t>
            </a:r>
            <a:endParaRPr lang="en-US" dirty="0"/>
          </a:p>
        </p:txBody>
      </p:sp>
      <p:sp>
        <p:nvSpPr>
          <p:cNvPr id="3" name="副标题 2" descr="7e1c59cd-7d0a-4d71-ae33-4cec14e59fa0"/>
          <p:cNvSpPr>
            <a:spLocks noGrp="1"/>
          </p:cNvSpPr>
          <p:nvPr>
            <p:ph type="subTitle" idx="1" hasCustomPrompt="1"/>
          </p:nvPr>
        </p:nvSpPr>
        <p:spPr/>
        <p:txBody>
          <a:bodyPr/>
          <a:lstStyle/>
          <a:p>
            <a:r>
              <a:rPr lang="zh-CN" altLang="en-US" dirty="0"/>
              <a:t>探索数据驱动的零售变革</a:t>
            </a:r>
            <a:endParaRPr lang="en-US" dirty="0"/>
          </a:p>
        </p:txBody>
      </p:sp>
      <p:sp>
        <p:nvSpPr>
          <p:cNvPr id="4" name="文本占位符 3" descr="44e087ab-91a1-4afc-b0b0-69d8fe5fbed4"/>
          <p:cNvSpPr>
            <a:spLocks noGrp="1"/>
          </p:cNvSpPr>
          <p:nvPr>
            <p:ph type="body" sz="quarter" idx="13" hasCustomPrompt="1"/>
          </p:nvPr>
        </p:nvSpPr>
        <p:spPr>
          <a:xfrm>
            <a:off x="4161497" y="2817462"/>
            <a:ext cx="352404" cy="5459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文本占位符 4" descr="3d51329c-cb61-43c1-927c-7575f64a1f06"/>
          <p:cNvSpPr>
            <a:spLocks noGrp="1"/>
          </p:cNvSpPr>
          <p:nvPr>
            <p:ph type="body" sz="quarter" idx="14" hasCustomPrompt="1"/>
          </p:nvPr>
        </p:nvSpPr>
        <p:spPr>
          <a:xfrm>
            <a:off x="7497377" y="2817439"/>
            <a:ext cx="340730" cy="54598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1dfba647-bc68-497b-b0f7-d2297b2e57b2.source.5.zh-Hans.pptx" descr="3acd962a-110c-417a-ad30-d5719a493841"/>
          <p:cNvGrpSpPr/>
          <p:nvPr/>
        </p:nvGrpSpPr>
        <p:grpSpPr>
          <a:xfrm>
            <a:off x="660684" y="-635"/>
            <a:ext cx="11531316" cy="6858635"/>
            <a:chOff x="660401" y="196850"/>
            <a:chExt cx="11531316" cy="6661150"/>
          </a:xfrm>
        </p:grpSpPr>
        <p:sp>
          <p:nvSpPr>
            <p:cNvPr id="32" name="矩形 31" descr="9037b134-b22c-4e87-a954-221690cb6c37"/>
            <p:cNvSpPr/>
            <p:nvPr/>
          </p:nvSpPr>
          <p:spPr>
            <a:xfrm>
              <a:off x="2647784" y="5399940"/>
              <a:ext cx="1228725" cy="887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7" name="任意多边形: 形状 16" descr="d6b7e03e-97fa-4eb1-843f-739e8f306c15"/>
            <p:cNvSpPr/>
            <p:nvPr/>
          </p:nvSpPr>
          <p:spPr>
            <a:xfrm>
              <a:off x="4900647" y="196850"/>
              <a:ext cx="7291070" cy="6661150"/>
            </a:xfrm>
            <a:custGeom>
              <a:avLst/>
              <a:gdLst>
                <a:gd name="connsiteX0" fmla="*/ 0 w 7578438"/>
                <a:gd name="connsiteY0" fmla="*/ 0 h 6858000"/>
                <a:gd name="connsiteX1" fmla="*/ 7578438 w 7578438"/>
                <a:gd name="connsiteY1" fmla="*/ 0 h 6858000"/>
                <a:gd name="connsiteX2" fmla="*/ 7578438 w 7578438"/>
                <a:gd name="connsiteY2" fmla="*/ 6858000 h 6858000"/>
                <a:gd name="connsiteX3" fmla="*/ 0 w 757843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8438" h="6858000">
                  <a:moveTo>
                    <a:pt x="0" y="0"/>
                  </a:moveTo>
                  <a:lnTo>
                    <a:pt x="7578438" y="0"/>
                  </a:lnTo>
                  <a:lnTo>
                    <a:pt x="757843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</a:p>
          </p:txBody>
        </p:sp>
        <p:sp>
          <p:nvSpPr>
            <p:cNvPr id="3" name="Title" descr="b971fb6c-0065-4301-8602-423872d86821"/>
            <p:cNvSpPr/>
            <p:nvPr/>
          </p:nvSpPr>
          <p:spPr>
            <a:xfrm>
              <a:off x="660401" y="4171299"/>
              <a:ext cx="3974769" cy="19628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l"/>
              <a:endParaRPr lang="en-US" sz="2400" b="1" i="0" u="none">
                <a:solidFill>
                  <a:srgbClr val="000000"/>
                </a:solidFill>
                <a:ea typeface="汉仪行楷简"/>
              </a:endParaRPr>
            </a:p>
          </p:txBody>
        </p:sp>
        <p:grpSp>
          <p:nvGrpSpPr>
            <p:cNvPr id="22" name="组合 21" descr="9078b27f-e536-4334-a4cc-e8f50a0cc421"/>
            <p:cNvGrpSpPr/>
            <p:nvPr/>
          </p:nvGrpSpPr>
          <p:grpSpPr>
            <a:xfrm>
              <a:off x="5257469" y="3163777"/>
              <a:ext cx="6261431" cy="953601"/>
              <a:chOff x="7459494" y="1485819"/>
              <a:chExt cx="4072106" cy="1387865"/>
            </a:xfrm>
          </p:grpSpPr>
          <p:sp>
            <p:nvSpPr>
              <p:cNvPr id="23" name="Text3" descr="38c2dda9-96cd-4f65-9162-bcea48bde40b"/>
              <p:cNvSpPr txBox="1"/>
              <p:nvPr/>
            </p:nvSpPr>
            <p:spPr>
              <a:xfrm>
                <a:off x="7492532" y="2227923"/>
                <a:ext cx="4039068" cy="64576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24" name="Bullet3" descr="9ad28416-596b-4218-bce9-073107ca6fea"/>
              <p:cNvSpPr txBox="1"/>
              <p:nvPr/>
            </p:nvSpPr>
            <p:spPr>
              <a:xfrm>
                <a:off x="7459494" y="1485819"/>
                <a:ext cx="4039068" cy="64576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  <p:grpSp>
          <p:nvGrpSpPr>
            <p:cNvPr id="26" name="组合 25" descr="be0f8589-802a-43e1-a9f8-098a2fd65681"/>
            <p:cNvGrpSpPr/>
            <p:nvPr/>
          </p:nvGrpSpPr>
          <p:grpSpPr>
            <a:xfrm>
              <a:off x="5257469" y="4248319"/>
              <a:ext cx="6261431" cy="920581"/>
              <a:chOff x="7459494" y="1533876"/>
              <a:chExt cx="4072106" cy="1339808"/>
            </a:xfrm>
          </p:grpSpPr>
          <p:sp>
            <p:nvSpPr>
              <p:cNvPr id="27" name="Text4" descr="8cae3e73-f028-422b-ab28-7d8af2b39ba1"/>
              <p:cNvSpPr txBox="1"/>
              <p:nvPr/>
            </p:nvSpPr>
            <p:spPr>
              <a:xfrm>
                <a:off x="7492532" y="2227923"/>
                <a:ext cx="4039068" cy="64576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28" name="Bullet4" descr="c3027d71-6e83-4e0b-be57-e73dfd4d3a12"/>
              <p:cNvSpPr txBox="1"/>
              <p:nvPr/>
            </p:nvSpPr>
            <p:spPr>
              <a:xfrm>
                <a:off x="7459494" y="1533876"/>
                <a:ext cx="4039068" cy="64576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  <p:sp>
          <p:nvSpPr>
            <p:cNvPr id="120" name="Text5" descr="8cc3c633-047c-4b49-9616-4ac183389f20"/>
            <p:cNvSpPr txBox="1"/>
            <p:nvPr/>
          </p:nvSpPr>
          <p:spPr>
            <a:xfrm>
              <a:off x="5308270" y="5776719"/>
              <a:ext cx="6210630" cy="443702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endParaRPr lang="en-US" sz="1200" b="0" i="0" u="none">
                <a:solidFill>
                  <a:srgbClr val="000000"/>
                </a:solidFill>
                <a:ea typeface="思源黑体 CN Regular"/>
              </a:endParaRPr>
            </a:p>
          </p:txBody>
        </p:sp>
      </p:grpSp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3460" y="1762125"/>
            <a:ext cx="7803515" cy="2797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3720" y="960755"/>
            <a:ext cx="440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4.销售额排名前10城市的垂直条形图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7645400" y="4306570"/>
            <a:ext cx="2851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dpi=300确保高清输出，bbox_inches='tight'确保保存的图片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695565" y="3390900"/>
            <a:ext cx="3486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rotation=45使标签倾斜45度避免重叠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4409440"/>
            <a:ext cx="3346450" cy="1986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提高：数据集的各类图</a:t>
            </a:r>
            <a:endParaRPr lang="zh-CN" altLang="en-US" dirty="0"/>
          </a:p>
        </p:txBody>
      </p:sp>
      <p:grpSp>
        <p:nvGrpSpPr>
          <p:cNvPr id="73" name="da83d91e-eb01-4479-a919-8f43eaff140a.source.5.zh-Hans.pptx" descr="8d04b3ef-b6fd-467e-a251-36b8a9583da0"/>
          <p:cNvGrpSpPr/>
          <p:nvPr/>
        </p:nvGrpSpPr>
        <p:grpSpPr>
          <a:xfrm>
            <a:off x="-6350" y="101600"/>
            <a:ext cx="11622314" cy="6858000"/>
            <a:chOff x="0" y="0"/>
            <a:chExt cx="11622314" cy="6858000"/>
          </a:xfrm>
        </p:grpSpPr>
        <p:sp>
          <p:nvSpPr>
            <p:cNvPr id="17" name="任意多边形: 形状 16" descr="ecb76057-daf9-490d-af7f-3d34abb23fe4"/>
            <p:cNvSpPr/>
            <p:nvPr/>
          </p:nvSpPr>
          <p:spPr>
            <a:xfrm flipH="1">
              <a:off x="0" y="0"/>
              <a:ext cx="6306458" cy="6858000"/>
            </a:xfrm>
            <a:custGeom>
              <a:avLst/>
              <a:gdLst>
                <a:gd name="connsiteX0" fmla="*/ 398724 w 6306458"/>
                <a:gd name="connsiteY0" fmla="*/ 0 h 6858000"/>
                <a:gd name="connsiteX1" fmla="*/ 6306458 w 6306458"/>
                <a:gd name="connsiteY1" fmla="*/ 0 h 6858000"/>
                <a:gd name="connsiteX2" fmla="*/ 6306458 w 6306458"/>
                <a:gd name="connsiteY2" fmla="*/ 6858000 h 6858000"/>
                <a:gd name="connsiteX3" fmla="*/ 398724 w 6306458"/>
                <a:gd name="connsiteY3" fmla="*/ 6858000 h 6858000"/>
                <a:gd name="connsiteX4" fmla="*/ 0 w 6306458"/>
                <a:gd name="connsiteY4" fmla="*/ 6459276 h 6858000"/>
                <a:gd name="connsiteX5" fmla="*/ 0 w 6306458"/>
                <a:gd name="connsiteY5" fmla="*/ 398724 h 6858000"/>
                <a:gd name="connsiteX6" fmla="*/ 398724 w 6306458"/>
                <a:gd name="connsiteY6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06458" h="6858000">
                  <a:moveTo>
                    <a:pt x="398724" y="0"/>
                  </a:moveTo>
                  <a:lnTo>
                    <a:pt x="6306458" y="0"/>
                  </a:lnTo>
                  <a:lnTo>
                    <a:pt x="6306458" y="6858000"/>
                  </a:lnTo>
                  <a:lnTo>
                    <a:pt x="398724" y="6858000"/>
                  </a:lnTo>
                  <a:cubicBezTo>
                    <a:pt x="178515" y="6858000"/>
                    <a:pt x="0" y="6679485"/>
                    <a:pt x="0" y="6459276"/>
                  </a:cubicBezTo>
                  <a:lnTo>
                    <a:pt x="0" y="398724"/>
                  </a:lnTo>
                  <a:cubicBezTo>
                    <a:pt x="0" y="178515"/>
                    <a:pt x="178515" y="0"/>
                    <a:pt x="398724" y="0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</a:p>
          </p:txBody>
        </p:sp>
        <p:sp>
          <p:nvSpPr>
            <p:cNvPr id="3" name="Title" descr="a6302f00-a2f4-4470-a76e-530eda2b9a3f"/>
            <p:cNvSpPr/>
            <p:nvPr/>
          </p:nvSpPr>
          <p:spPr>
            <a:xfrm flipH="1">
              <a:off x="6691086" y="1130300"/>
              <a:ext cx="4840514" cy="1264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endParaRPr lang="en-US" sz="2800" b="1" i="0" u="none">
                <a:solidFill>
                  <a:srgbClr val="000000"/>
                </a:solidFill>
                <a:ea typeface="汉仪行楷简"/>
              </a:endParaRPr>
            </a:p>
          </p:txBody>
        </p:sp>
        <p:sp>
          <p:nvSpPr>
            <p:cNvPr id="9" name="椭圆 8" descr="9ba8d704-2480-4b10-8092-158b7734f593"/>
            <p:cNvSpPr/>
            <p:nvPr/>
          </p:nvSpPr>
          <p:spPr>
            <a:xfrm flipH="1">
              <a:off x="10936472" y="4597446"/>
              <a:ext cx="685842" cy="68584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8" name="椭圆 7" descr="e140c812-a85b-437c-993d-021d89a0be27"/>
            <p:cNvSpPr/>
            <p:nvPr/>
          </p:nvSpPr>
          <p:spPr>
            <a:xfrm flipH="1">
              <a:off x="7088704" y="4890224"/>
              <a:ext cx="1084217" cy="1084217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grpSp>
          <p:nvGrpSpPr>
            <p:cNvPr id="68" name="组合 67" descr="e4be2426-37d8-4a13-bb9e-b202241afa45"/>
            <p:cNvGrpSpPr/>
            <p:nvPr/>
          </p:nvGrpSpPr>
          <p:grpSpPr>
            <a:xfrm>
              <a:off x="673100" y="1130300"/>
              <a:ext cx="5422901" cy="978348"/>
              <a:chOff x="673100" y="1130300"/>
              <a:chExt cx="5422901" cy="978348"/>
            </a:xfrm>
          </p:grpSpPr>
          <p:sp>
            <p:nvSpPr>
              <p:cNvPr id="18" name="Text1" descr="184dcb81-d495-41dd-b417-6733484d3e88"/>
              <p:cNvSpPr txBox="1"/>
              <p:nvPr/>
            </p:nvSpPr>
            <p:spPr>
              <a:xfrm flipH="1">
                <a:off x="673100" y="1636302"/>
                <a:ext cx="5422900" cy="47234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19" name="Bullet1" descr="952b4ab1-f29d-407b-a145-9b7a0e1162a6"/>
              <p:cNvSpPr txBox="1"/>
              <p:nvPr/>
            </p:nvSpPr>
            <p:spPr>
              <a:xfrm flipH="1">
                <a:off x="673100" y="1130301"/>
                <a:ext cx="4836160" cy="429931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  <p:sp>
            <p:nvSpPr>
              <p:cNvPr id="44" name="Number1" descr="1a038c37-84cb-4da8-81ba-513298d400f8"/>
              <p:cNvSpPr/>
              <p:nvPr/>
            </p:nvSpPr>
            <p:spPr>
              <a:xfrm>
                <a:off x="5600701" y="1130300"/>
                <a:ext cx="495300" cy="429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lnSpcReduction="10000"/>
              </a:bodyPr>
              <a:lstStyle/>
              <a:p>
                <a:pPr algn="ctr"/>
                <a:endParaRPr lang="en-US" sz="2400" b="1" i="1" u="none">
                  <a:solidFill>
                    <a:srgbClr val="549E39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69" name="组合 68" descr="4e07a7fa-e9b4-4483-811b-d489939b64c2"/>
            <p:cNvGrpSpPr/>
            <p:nvPr/>
          </p:nvGrpSpPr>
          <p:grpSpPr>
            <a:xfrm>
              <a:off x="673100" y="2136663"/>
              <a:ext cx="5422901" cy="978348"/>
              <a:chOff x="673100" y="2136663"/>
              <a:chExt cx="5422901" cy="978348"/>
            </a:xfrm>
          </p:grpSpPr>
          <p:sp>
            <p:nvSpPr>
              <p:cNvPr id="47" name="Text2" descr="9ad1714f-b33b-4183-9e7d-539b1649aa08"/>
              <p:cNvSpPr txBox="1"/>
              <p:nvPr/>
            </p:nvSpPr>
            <p:spPr>
              <a:xfrm flipH="1">
                <a:off x="673100" y="2642665"/>
                <a:ext cx="5422900" cy="47234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50" name="Number2" descr="ef86c6f3-de46-4796-b6ea-d33dc6da55cf"/>
              <p:cNvSpPr/>
              <p:nvPr/>
            </p:nvSpPr>
            <p:spPr>
              <a:xfrm>
                <a:off x="5600701" y="2136663"/>
                <a:ext cx="495300" cy="429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lnSpcReduction="10000"/>
              </a:bodyPr>
              <a:lstStyle/>
              <a:p>
                <a:pPr algn="ctr"/>
                <a:endParaRPr lang="en-US" sz="2400" b="1" i="1" u="none">
                  <a:solidFill>
                    <a:srgbClr val="549E39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70" name="组合 69" descr="61cf2009-c9f5-4af9-8091-dbb9af4491b6"/>
            <p:cNvGrpSpPr/>
            <p:nvPr/>
          </p:nvGrpSpPr>
          <p:grpSpPr>
            <a:xfrm>
              <a:off x="673100" y="3143026"/>
              <a:ext cx="5422901" cy="978348"/>
              <a:chOff x="673100" y="3143026"/>
              <a:chExt cx="5422901" cy="978348"/>
            </a:xfrm>
          </p:grpSpPr>
          <p:sp>
            <p:nvSpPr>
              <p:cNvPr id="52" name="Text3" descr="15aeb5f7-58f1-4743-bc43-834895bd1c2e"/>
              <p:cNvSpPr txBox="1"/>
              <p:nvPr/>
            </p:nvSpPr>
            <p:spPr>
              <a:xfrm flipH="1">
                <a:off x="673100" y="3649028"/>
                <a:ext cx="5422900" cy="47234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55" name="Number3" descr="6b367786-b472-459f-83cc-934ebcbfeee6"/>
              <p:cNvSpPr/>
              <p:nvPr/>
            </p:nvSpPr>
            <p:spPr>
              <a:xfrm>
                <a:off x="5600701" y="3143026"/>
                <a:ext cx="495300" cy="429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lnSpcReduction="10000"/>
              </a:bodyPr>
              <a:lstStyle/>
              <a:p>
                <a:pPr algn="ctr"/>
                <a:endParaRPr lang="en-US" sz="2400" b="1" i="1" u="none">
                  <a:solidFill>
                    <a:srgbClr val="549E39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71" name="组合 70" descr="8c7d4948-ed4d-47fb-8171-cafcfe7a045c"/>
            <p:cNvGrpSpPr/>
            <p:nvPr/>
          </p:nvGrpSpPr>
          <p:grpSpPr>
            <a:xfrm>
              <a:off x="673100" y="4149389"/>
              <a:ext cx="5422901" cy="978348"/>
              <a:chOff x="673100" y="4149389"/>
              <a:chExt cx="5422901" cy="978348"/>
            </a:xfrm>
          </p:grpSpPr>
          <p:sp>
            <p:nvSpPr>
              <p:cNvPr id="57" name="Text4" descr="bd09e32a-84a0-45fd-815b-dcbf851b60fa"/>
              <p:cNvSpPr txBox="1"/>
              <p:nvPr/>
            </p:nvSpPr>
            <p:spPr>
              <a:xfrm flipH="1">
                <a:off x="673100" y="4655391"/>
                <a:ext cx="5422900" cy="47234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60" name="Number4" descr="34c929f9-1248-4284-897c-39b09446ede5"/>
              <p:cNvSpPr/>
              <p:nvPr/>
            </p:nvSpPr>
            <p:spPr>
              <a:xfrm>
                <a:off x="5600701" y="4149389"/>
                <a:ext cx="495300" cy="429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lnSpcReduction="10000"/>
              </a:bodyPr>
              <a:lstStyle/>
              <a:p>
                <a:pPr algn="ctr"/>
                <a:endParaRPr lang="en-US" sz="2400" b="1" i="1" u="none">
                  <a:solidFill>
                    <a:srgbClr val="549E39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72" name="组合 71" descr="c18e5bd4-8f71-4c00-b23b-1a5d7267f4f3"/>
            <p:cNvGrpSpPr/>
            <p:nvPr/>
          </p:nvGrpSpPr>
          <p:grpSpPr>
            <a:xfrm>
              <a:off x="673100" y="5155752"/>
              <a:ext cx="5422901" cy="978348"/>
              <a:chOff x="673100" y="5155752"/>
              <a:chExt cx="5422901" cy="978348"/>
            </a:xfrm>
          </p:grpSpPr>
          <p:sp>
            <p:nvSpPr>
              <p:cNvPr id="62" name="Text5" descr="7e403913-cf1b-4088-a588-598e4fec68da"/>
              <p:cNvSpPr txBox="1"/>
              <p:nvPr/>
            </p:nvSpPr>
            <p:spPr>
              <a:xfrm flipH="1">
                <a:off x="673100" y="5661754"/>
                <a:ext cx="5422900" cy="47234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65" name="Number5" descr="5d219447-b6d0-48b3-adef-8f4066c87825"/>
              <p:cNvSpPr/>
              <p:nvPr/>
            </p:nvSpPr>
            <p:spPr>
              <a:xfrm>
                <a:off x="5600701" y="5155752"/>
                <a:ext cx="495300" cy="429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lnSpcReduction="10000"/>
              </a:bodyPr>
              <a:lstStyle/>
              <a:p>
                <a:pPr algn="ctr"/>
                <a:endParaRPr lang="en-US" sz="2400" b="1" i="1" u="none">
                  <a:solidFill>
                    <a:srgbClr val="549E39"/>
                  </a:solidFill>
                  <a:latin typeface="Arial" panose="020B0604020202020204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2077720"/>
            <a:ext cx="5198745" cy="750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4040" y="1073150"/>
            <a:ext cx="5731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数据集名称和对应的DataFrame对象（根本名字没有改变，只是为了方便阅读者了解数据集里的对象</a:t>
            </a:r>
            <a:r>
              <a:rPr lang="zh-CN" altLang="en-US"/>
              <a:t>代表什么意思，以防英文不懂影响理解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" y="3133725"/>
            <a:ext cx="3920490" cy="32289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32050" y="5956300"/>
            <a:ext cx="380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周末标记（5=周六，6=周日）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85" y="1902460"/>
            <a:ext cx="3827780" cy="12312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6750" y="2765425"/>
            <a:ext cx="357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数据清洗和数据集合并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83985" y="1092835"/>
            <a:ext cx="3834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对于是否普通日，春夏秋冬的普通函数算法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难点！</a:t>
            </a:r>
            <a:endParaRPr lang="zh-CN" altLang="en-US" dirty="0"/>
          </a:p>
        </p:txBody>
      </p:sp>
      <p:grpSp>
        <p:nvGrpSpPr>
          <p:cNvPr id="53" name="48f6c229-d05a-4552-a0b1-0ef2b1a2002a.source.5.zh-Hans.pptx" descr="91eae1ee-7889-4efd-a7fa-986ba38a252d"/>
          <p:cNvGrpSpPr/>
          <p:nvPr/>
        </p:nvGrpSpPr>
        <p:grpSpPr>
          <a:xfrm>
            <a:off x="660400" y="1415804"/>
            <a:ext cx="10858500" cy="4373168"/>
            <a:chOff x="660400" y="1422154"/>
            <a:chExt cx="10858500" cy="4373168"/>
          </a:xfrm>
        </p:grpSpPr>
        <p:grpSp>
          <p:nvGrpSpPr>
            <p:cNvPr id="47" name="组合 46" descr="f9171067-fa92-4c29-aff8-5bf63c95b7df"/>
            <p:cNvGrpSpPr/>
            <p:nvPr/>
          </p:nvGrpSpPr>
          <p:grpSpPr>
            <a:xfrm>
              <a:off x="791875" y="3840565"/>
              <a:ext cx="2034854" cy="1954757"/>
              <a:chOff x="791875" y="3840565"/>
              <a:chExt cx="2034854" cy="1954757"/>
            </a:xfrm>
          </p:grpSpPr>
          <p:sp>
            <p:nvSpPr>
              <p:cNvPr id="31" name="Bullet1" descr="a1919f7b-bee3-4a05-93f2-a69bf348b139"/>
              <p:cNvSpPr txBox="1"/>
              <p:nvPr/>
            </p:nvSpPr>
            <p:spPr>
              <a:xfrm>
                <a:off x="791875" y="3840565"/>
                <a:ext cx="2034853" cy="497246"/>
              </a:xfrm>
              <a:prstGeom prst="rect">
                <a:avLst/>
              </a:prstGeom>
            </p:spPr>
            <p:txBody>
              <a:bodyPr vert="horz" wrap="square" lIns="0" tIns="0" rIns="0" bIns="72000" anchor="b" anchorCtr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  <p:sp>
            <p:nvSpPr>
              <p:cNvPr id="41" name="Text1" descr="f1058d75-744b-48f4-b627-bf7e65eae2cd"/>
              <p:cNvSpPr/>
              <p:nvPr/>
            </p:nvSpPr>
            <p:spPr bwMode="auto">
              <a:xfrm>
                <a:off x="791877" y="4337811"/>
                <a:ext cx="2034852" cy="1457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</p:grpSp>
        <p:grpSp>
          <p:nvGrpSpPr>
            <p:cNvPr id="48" name="组合 47" descr="ba2eb059-114d-4375-9e47-66f127ce3d62"/>
            <p:cNvGrpSpPr/>
            <p:nvPr/>
          </p:nvGrpSpPr>
          <p:grpSpPr>
            <a:xfrm>
              <a:off x="2935224" y="3843548"/>
              <a:ext cx="2034853" cy="1951774"/>
              <a:chOff x="2935224" y="3843548"/>
              <a:chExt cx="2034853" cy="1951774"/>
            </a:xfrm>
          </p:grpSpPr>
          <p:sp>
            <p:nvSpPr>
              <p:cNvPr id="25" name="Bullet2" descr="8c579f67-2ee3-49a6-94f4-41935d9262ae"/>
              <p:cNvSpPr txBox="1"/>
              <p:nvPr/>
            </p:nvSpPr>
            <p:spPr>
              <a:xfrm>
                <a:off x="2935224" y="3843548"/>
                <a:ext cx="2034853" cy="497246"/>
              </a:xfrm>
              <a:prstGeom prst="rect">
                <a:avLst/>
              </a:prstGeom>
            </p:spPr>
            <p:txBody>
              <a:bodyPr vert="horz" wrap="square" lIns="0" tIns="0" rIns="0" bIns="72000" anchor="b" anchorCtr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  <p:sp>
            <p:nvSpPr>
              <p:cNvPr id="42" name="Text2" descr="1e5271e0-6373-4bea-81a0-5805374c9289"/>
              <p:cNvSpPr/>
              <p:nvPr/>
            </p:nvSpPr>
            <p:spPr bwMode="auto">
              <a:xfrm>
                <a:off x="2935225" y="4337811"/>
                <a:ext cx="2034852" cy="1457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</p:grpSp>
        <p:grpSp>
          <p:nvGrpSpPr>
            <p:cNvPr id="49" name="组合 48" descr="cf97e579-3b5e-42db-b153-22acab689df6"/>
            <p:cNvGrpSpPr/>
            <p:nvPr/>
          </p:nvGrpSpPr>
          <p:grpSpPr>
            <a:xfrm>
              <a:off x="5078573" y="3840565"/>
              <a:ext cx="2034854" cy="1954757"/>
              <a:chOff x="5078573" y="3840565"/>
              <a:chExt cx="2034854" cy="1954757"/>
            </a:xfrm>
          </p:grpSpPr>
          <p:sp>
            <p:nvSpPr>
              <p:cNvPr id="21" name="Bullet3" descr="e86adb6a-f68c-4c0d-80ef-c334abbc6b7d"/>
              <p:cNvSpPr txBox="1"/>
              <p:nvPr/>
            </p:nvSpPr>
            <p:spPr>
              <a:xfrm>
                <a:off x="5078573" y="3840565"/>
                <a:ext cx="2034853" cy="497246"/>
              </a:xfrm>
              <a:prstGeom prst="rect">
                <a:avLst/>
              </a:prstGeom>
            </p:spPr>
            <p:txBody>
              <a:bodyPr vert="horz" wrap="square" lIns="0" tIns="0" rIns="0" bIns="72000" anchor="b" anchorCtr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  <p:sp>
            <p:nvSpPr>
              <p:cNvPr id="43" name="Text3" descr="6813c261-2039-4e3d-9b4f-10ec87d7b049"/>
              <p:cNvSpPr/>
              <p:nvPr/>
            </p:nvSpPr>
            <p:spPr bwMode="auto">
              <a:xfrm>
                <a:off x="5078575" y="4337811"/>
                <a:ext cx="2034852" cy="1457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</p:grpSp>
        <p:grpSp>
          <p:nvGrpSpPr>
            <p:cNvPr id="50" name="组合 49" descr="c56025be-c849-44b9-8d9b-4fd8fba39f99"/>
            <p:cNvGrpSpPr/>
            <p:nvPr/>
          </p:nvGrpSpPr>
          <p:grpSpPr>
            <a:xfrm>
              <a:off x="7221922" y="3843548"/>
              <a:ext cx="2034853" cy="1951774"/>
              <a:chOff x="7221922" y="3843548"/>
              <a:chExt cx="2034853" cy="1951774"/>
            </a:xfrm>
          </p:grpSpPr>
          <p:sp>
            <p:nvSpPr>
              <p:cNvPr id="17" name="Bullet4" descr="dffa74f0-6562-40d5-8675-b973a4be98ca"/>
              <p:cNvSpPr txBox="1"/>
              <p:nvPr/>
            </p:nvSpPr>
            <p:spPr>
              <a:xfrm>
                <a:off x="7221922" y="3843548"/>
                <a:ext cx="2034853" cy="497246"/>
              </a:xfrm>
              <a:prstGeom prst="rect">
                <a:avLst/>
              </a:prstGeom>
            </p:spPr>
            <p:txBody>
              <a:bodyPr vert="horz" wrap="square" lIns="0" tIns="0" rIns="0" bIns="72000" anchor="b" anchorCtr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  <p:sp>
            <p:nvSpPr>
              <p:cNvPr id="44" name="Text4" descr="edffbbbd-8ef0-4ee0-aa37-0cd1fa99088f"/>
              <p:cNvSpPr/>
              <p:nvPr/>
            </p:nvSpPr>
            <p:spPr bwMode="auto">
              <a:xfrm>
                <a:off x="7221923" y="4337811"/>
                <a:ext cx="2034852" cy="1457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</p:grpSp>
        <p:grpSp>
          <p:nvGrpSpPr>
            <p:cNvPr id="51" name="组合 50" descr="83d31248-3009-414b-a177-1fbb3de3ef7a"/>
            <p:cNvGrpSpPr/>
            <p:nvPr/>
          </p:nvGrpSpPr>
          <p:grpSpPr>
            <a:xfrm>
              <a:off x="8952523" y="3843548"/>
              <a:ext cx="2447599" cy="1951774"/>
              <a:chOff x="8952523" y="3843548"/>
              <a:chExt cx="2447599" cy="1951774"/>
            </a:xfrm>
          </p:grpSpPr>
          <p:sp>
            <p:nvSpPr>
              <p:cNvPr id="13" name="Bullet5" descr="47773977-0cbe-4da7-a2f6-03d08854ffdc"/>
              <p:cNvSpPr txBox="1"/>
              <p:nvPr/>
            </p:nvSpPr>
            <p:spPr>
              <a:xfrm>
                <a:off x="8952523" y="3843548"/>
                <a:ext cx="2034853" cy="497246"/>
              </a:xfrm>
              <a:prstGeom prst="rect">
                <a:avLst/>
              </a:prstGeom>
            </p:spPr>
            <p:txBody>
              <a:bodyPr vert="horz" wrap="square" lIns="0" tIns="0" rIns="0" bIns="72000" anchor="b" anchorCtr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  <p:sp>
            <p:nvSpPr>
              <p:cNvPr id="46" name="Text5" descr="c40c26ae-65c3-488f-9536-4c8ab90787ea"/>
              <p:cNvSpPr/>
              <p:nvPr/>
            </p:nvSpPr>
            <p:spPr bwMode="auto">
              <a:xfrm>
                <a:off x="9365270" y="4337811"/>
                <a:ext cx="2034852" cy="1457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</p:grpSp>
        <p:sp>
          <p:nvSpPr>
            <p:cNvPr id="39" name="Title" descr="100107fc-c285-48c6-a2df-07ba57d8813c"/>
            <p:cNvSpPr txBox="1"/>
            <p:nvPr/>
          </p:nvSpPr>
          <p:spPr>
            <a:xfrm>
              <a:off x="660400" y="1422154"/>
              <a:ext cx="10858500" cy="684314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endParaRPr lang="en-US" sz="2400" b="1" i="0" u="none">
                <a:solidFill>
                  <a:srgbClr val="000000"/>
                </a:solidFill>
                <a:ea typeface="汉仪行楷简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95350" y="850900"/>
            <a:ext cx="3886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statistical_analysis的函数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845" y="1311910"/>
            <a:ext cx="9511665" cy="24295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1550" y="1219200"/>
            <a:ext cx="5727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按照日期的方式将</a:t>
            </a:r>
            <a:r>
              <a:rPr lang="en-US" altLang="zh-CN">
                <a:sym typeface="+mn-ea"/>
              </a:rPr>
              <a:t>sales</a:t>
            </a:r>
            <a:r>
              <a:rPr lang="zh-CN" altLang="en-US">
                <a:sym typeface="+mn-ea"/>
              </a:rPr>
              <a:t>列给整合，再把分组后的结果转换为标准DataFrame格式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4265930"/>
            <a:ext cx="4097020" cy="15881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395" y="4203700"/>
            <a:ext cx="3933825" cy="15500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9635" y="3835400"/>
            <a:ext cx="216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779135" y="3837305"/>
            <a:ext cx="4203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5086985" y="2273300"/>
            <a:ext cx="3783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将date列设为DataFrame的索引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153535" y="2870200"/>
            <a:ext cx="7592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daily_sales['sales']：输入的时间序列数据</a:t>
            </a:r>
            <a:endParaRPr lang="zh-CN" altLang="en-US"/>
          </a:p>
          <a:p>
            <a:r>
              <a:rPr lang="zh-CN" altLang="en-US"/>
              <a:t>model='additive'：使用加法模型（Y = Trend + Seasonal + Residual）</a:t>
            </a:r>
            <a:endParaRPr lang="zh-CN" altLang="en-US"/>
          </a:p>
          <a:p>
            <a:r>
              <a:rPr lang="zh-CN" altLang="en-US"/>
              <a:t>period=30：设定季节性周期为30天（约1个月）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难点！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370" y="800100"/>
            <a:ext cx="9747885" cy="54432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11415" y="457200"/>
            <a:ext cx="46812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groupby('type_y')：按节假日类型分组</a:t>
            </a:r>
            <a:endParaRPr lang="zh-CN" altLang="en-US"/>
          </a:p>
          <a:p>
            <a:r>
              <a:rPr lang="zh-CN" altLang="en-US"/>
              <a:t>['sales'].mean()：计算每组销售额均值</a:t>
            </a:r>
            <a:endParaRPr lang="zh-CN" altLang="en-US"/>
          </a:p>
          <a:p>
            <a:r>
              <a:rPr lang="zh-CN" altLang="en-US"/>
              <a:t>sort_values(ascending=False)：从高到低排序</a:t>
            </a:r>
            <a:endParaRPr lang="zh-CN" altLang="en-US"/>
          </a:p>
          <a:p>
            <a:r>
              <a:rPr lang="zh-CN" altLang="en-US"/>
              <a:t>reset_index()：转换分组结果为DataFrame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33340" y="3333750"/>
            <a:ext cx="5320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.corr()：计算相关系数矩阵</a:t>
            </a:r>
            <a:endParaRPr lang="zh-CN" altLang="en-US"/>
          </a:p>
          <a:p>
            <a:r>
              <a:rPr lang="zh-CN" altLang="en-US"/>
              <a:t>.iloc[0, 1]：提取非对角线元素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495040" y="4051300"/>
            <a:ext cx="199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计算80%位置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073140" y="4267200"/>
            <a:ext cx="4038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按时间顺序分割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958590" y="4787900"/>
            <a:ext cx="6057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5：自回归项(AR)阶数</a:t>
            </a:r>
            <a:endParaRPr lang="zh-CN" altLang="en-US"/>
          </a:p>
          <a:p>
            <a:r>
              <a:rPr lang="zh-CN" altLang="en-US"/>
              <a:t>1：差分阶数(I)</a:t>
            </a:r>
            <a:endParaRPr lang="zh-CN" altLang="en-US"/>
          </a:p>
          <a:p>
            <a:r>
              <a:rPr lang="zh-CN" altLang="en-US"/>
              <a:t>0：移动平均项(MA)阶数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39590" y="5709920"/>
            <a:ext cx="84258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forecast(steps=len(test))：预测测试集长度</a:t>
            </a:r>
            <a:endParaRPr lang="zh-CN" altLang="en-US"/>
          </a:p>
          <a:p>
            <a:r>
              <a:rPr lang="zh-CN" altLang="en-US"/>
              <a:t>mean_squared_error：计算均方误差</a:t>
            </a:r>
            <a:endParaRPr lang="zh-CN" altLang="en-US"/>
          </a:p>
          <a:p>
            <a:r>
              <a:rPr lang="zh-CN" altLang="en-US"/>
              <a:t>np.sqrt()：得均方根误差(RMSE)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240" y="1452880"/>
            <a:ext cx="4509770" cy="3952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605" y="4679315"/>
            <a:ext cx="4740275" cy="6178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0" name="60105f6d-5628-4f61-8d05-42f2d760943d.source.5.zh-Hans.pptx" descr="423bc4d9-7c0e-40ce-88ae-5516d343a05a"/>
          <p:cNvGrpSpPr/>
          <p:nvPr/>
        </p:nvGrpSpPr>
        <p:grpSpPr>
          <a:xfrm>
            <a:off x="706151" y="1169701"/>
            <a:ext cx="10805098" cy="4970749"/>
            <a:chOff x="693451" y="1163351"/>
            <a:chExt cx="10805098" cy="4970749"/>
          </a:xfrm>
        </p:grpSpPr>
        <p:sp>
          <p:nvSpPr>
            <p:cNvPr id="6" name="îşḷidê" descr="79d22ff5-650a-4d4e-bef2-296e56b393db"/>
            <p:cNvSpPr/>
            <p:nvPr/>
          </p:nvSpPr>
          <p:spPr bwMode="auto">
            <a:xfrm rot="2700000">
              <a:off x="3754840" y="1225291"/>
              <a:ext cx="4682320" cy="4783556"/>
            </a:xfrm>
            <a:custGeom>
              <a:avLst/>
              <a:gdLst/>
              <a:ahLst/>
              <a:cxnLst>
                <a:cxn ang="0">
                  <a:pos x="739" y="553"/>
                </a:cxn>
                <a:cxn ang="0">
                  <a:pos x="623" y="488"/>
                </a:cxn>
                <a:cxn ang="0">
                  <a:pos x="541" y="483"/>
                </a:cxn>
                <a:cxn ang="0">
                  <a:pos x="272" y="213"/>
                </a:cxn>
                <a:cxn ang="0">
                  <a:pos x="170" y="33"/>
                </a:cxn>
                <a:cxn ang="0">
                  <a:pos x="50" y="185"/>
                </a:cxn>
                <a:cxn ang="0">
                  <a:pos x="0" y="203"/>
                </a:cxn>
                <a:cxn ang="0">
                  <a:pos x="284" y="470"/>
                </a:cxn>
                <a:cxn ang="0">
                  <a:pos x="551" y="755"/>
                </a:cxn>
                <a:cxn ang="0">
                  <a:pos x="571" y="706"/>
                </a:cxn>
                <a:cxn ang="0">
                  <a:pos x="706" y="587"/>
                </a:cxn>
                <a:cxn ang="0">
                  <a:pos x="599" y="531"/>
                </a:cxn>
                <a:cxn ang="0">
                  <a:pos x="530" y="619"/>
                </a:cxn>
                <a:cxn ang="0">
                  <a:pos x="532" y="531"/>
                </a:cxn>
                <a:cxn ang="0">
                  <a:pos x="526" y="585"/>
                </a:cxn>
                <a:cxn ang="0">
                  <a:pos x="397" y="485"/>
                </a:cxn>
                <a:cxn ang="0">
                  <a:pos x="489" y="411"/>
                </a:cxn>
                <a:cxn ang="0">
                  <a:pos x="397" y="485"/>
                </a:cxn>
                <a:cxn ang="0">
                  <a:pos x="383" y="480"/>
                </a:cxn>
                <a:cxn ang="0">
                  <a:pos x="456" y="341"/>
                </a:cxn>
                <a:cxn ang="0">
                  <a:pos x="437" y="324"/>
                </a:cxn>
                <a:cxn ang="0">
                  <a:pos x="330" y="449"/>
                </a:cxn>
                <a:cxn ang="0">
                  <a:pos x="437" y="324"/>
                </a:cxn>
                <a:cxn ang="0">
                  <a:pos x="363" y="271"/>
                </a:cxn>
                <a:cxn ang="0">
                  <a:pos x="275" y="376"/>
                </a:cxn>
                <a:cxn ang="0">
                  <a:pos x="349" y="266"/>
                </a:cxn>
                <a:cxn ang="0">
                  <a:pos x="261" y="262"/>
                </a:cxn>
                <a:cxn ang="0">
                  <a:pos x="172" y="228"/>
                </a:cxn>
                <a:cxn ang="0">
                  <a:pos x="227" y="155"/>
                </a:cxn>
                <a:cxn ang="0">
                  <a:pos x="172" y="228"/>
                </a:cxn>
                <a:cxn ang="0">
                  <a:pos x="84" y="206"/>
                </a:cxn>
                <a:cxn ang="0">
                  <a:pos x="224" y="139"/>
                </a:cxn>
                <a:cxn ang="0">
                  <a:pos x="192" y="61"/>
                </a:cxn>
                <a:cxn ang="0">
                  <a:pos x="72" y="200"/>
                </a:cxn>
                <a:cxn ang="0">
                  <a:pos x="192" y="61"/>
                </a:cxn>
                <a:cxn ang="0">
                  <a:pos x="227" y="192"/>
                </a:cxn>
                <a:cxn ang="0">
                  <a:pos x="192" y="227"/>
                </a:cxn>
                <a:cxn ang="0">
                  <a:pos x="388" y="282"/>
                </a:cxn>
                <a:cxn ang="0">
                  <a:pos x="311" y="431"/>
                </a:cxn>
                <a:cxn ang="0">
                  <a:pos x="426" y="492"/>
                </a:cxn>
                <a:cxn ang="0">
                  <a:pos x="492" y="492"/>
                </a:cxn>
                <a:cxn ang="0">
                  <a:pos x="563" y="696"/>
                </a:cxn>
                <a:cxn ang="0">
                  <a:pos x="677" y="563"/>
                </a:cxn>
                <a:cxn ang="0">
                  <a:pos x="563" y="696"/>
                </a:cxn>
                <a:cxn ang="0">
                  <a:pos x="533" y="634"/>
                </a:cxn>
                <a:cxn ang="0">
                  <a:pos x="666" y="556"/>
                </a:cxn>
                <a:cxn ang="0">
                  <a:pos x="549" y="673"/>
                </a:cxn>
              </a:cxnLst>
              <a:rect l="0" t="0" r="r" b="b"/>
              <a:pathLst>
                <a:path w="739" h="755">
                  <a:moveTo>
                    <a:pt x="706" y="587"/>
                  </a:moveTo>
                  <a:cubicBezTo>
                    <a:pt x="739" y="553"/>
                    <a:pt x="739" y="553"/>
                    <a:pt x="739" y="553"/>
                  </a:cubicBezTo>
                  <a:cubicBezTo>
                    <a:pt x="706" y="520"/>
                    <a:pt x="666" y="499"/>
                    <a:pt x="624" y="489"/>
                  </a:cubicBezTo>
                  <a:cubicBezTo>
                    <a:pt x="623" y="488"/>
                    <a:pt x="623" y="488"/>
                    <a:pt x="623" y="488"/>
                  </a:cubicBezTo>
                  <a:cubicBezTo>
                    <a:pt x="623" y="489"/>
                    <a:pt x="623" y="489"/>
                    <a:pt x="623" y="489"/>
                  </a:cubicBezTo>
                  <a:cubicBezTo>
                    <a:pt x="596" y="482"/>
                    <a:pt x="568" y="480"/>
                    <a:pt x="541" y="483"/>
                  </a:cubicBezTo>
                  <a:cubicBezTo>
                    <a:pt x="548" y="412"/>
                    <a:pt x="524" y="338"/>
                    <a:pt x="470" y="284"/>
                  </a:cubicBezTo>
                  <a:cubicBezTo>
                    <a:pt x="416" y="230"/>
                    <a:pt x="342" y="206"/>
                    <a:pt x="272" y="213"/>
                  </a:cubicBezTo>
                  <a:cubicBezTo>
                    <a:pt x="284" y="138"/>
                    <a:pt x="261" y="58"/>
                    <a:pt x="203" y="0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5" y="39"/>
                    <a:pt x="180" y="44"/>
                    <a:pt x="184" y="50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44" y="180"/>
                    <a:pt x="38" y="175"/>
                    <a:pt x="33" y="17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58" y="261"/>
                    <a:pt x="138" y="284"/>
                    <a:pt x="213" y="272"/>
                  </a:cubicBezTo>
                  <a:cubicBezTo>
                    <a:pt x="206" y="343"/>
                    <a:pt x="230" y="416"/>
                    <a:pt x="284" y="470"/>
                  </a:cubicBezTo>
                  <a:cubicBezTo>
                    <a:pt x="338" y="524"/>
                    <a:pt x="411" y="548"/>
                    <a:pt x="482" y="541"/>
                  </a:cubicBezTo>
                  <a:cubicBezTo>
                    <a:pt x="470" y="616"/>
                    <a:pt x="493" y="696"/>
                    <a:pt x="551" y="755"/>
                  </a:cubicBezTo>
                  <a:cubicBezTo>
                    <a:pt x="585" y="721"/>
                    <a:pt x="585" y="721"/>
                    <a:pt x="585" y="721"/>
                  </a:cubicBezTo>
                  <a:cubicBezTo>
                    <a:pt x="580" y="716"/>
                    <a:pt x="575" y="711"/>
                    <a:pt x="571" y="706"/>
                  </a:cubicBezTo>
                  <a:cubicBezTo>
                    <a:pt x="698" y="579"/>
                    <a:pt x="698" y="579"/>
                    <a:pt x="698" y="579"/>
                  </a:cubicBezTo>
                  <a:cubicBezTo>
                    <a:pt x="700" y="582"/>
                    <a:pt x="703" y="584"/>
                    <a:pt x="706" y="587"/>
                  </a:cubicBezTo>
                  <a:close/>
                  <a:moveTo>
                    <a:pt x="528" y="603"/>
                  </a:moveTo>
                  <a:cubicBezTo>
                    <a:pt x="599" y="531"/>
                    <a:pt x="599" y="531"/>
                    <a:pt x="599" y="531"/>
                  </a:cubicBezTo>
                  <a:cubicBezTo>
                    <a:pt x="604" y="532"/>
                    <a:pt x="609" y="534"/>
                    <a:pt x="614" y="535"/>
                  </a:cubicBezTo>
                  <a:cubicBezTo>
                    <a:pt x="530" y="619"/>
                    <a:pt x="530" y="619"/>
                    <a:pt x="530" y="619"/>
                  </a:cubicBezTo>
                  <a:cubicBezTo>
                    <a:pt x="529" y="613"/>
                    <a:pt x="528" y="608"/>
                    <a:pt x="528" y="603"/>
                  </a:cubicBezTo>
                  <a:close/>
                  <a:moveTo>
                    <a:pt x="532" y="531"/>
                  </a:moveTo>
                  <a:cubicBezTo>
                    <a:pt x="549" y="528"/>
                    <a:pt x="566" y="528"/>
                    <a:pt x="583" y="529"/>
                  </a:cubicBezTo>
                  <a:cubicBezTo>
                    <a:pt x="526" y="585"/>
                    <a:pt x="526" y="585"/>
                    <a:pt x="526" y="585"/>
                  </a:cubicBezTo>
                  <a:cubicBezTo>
                    <a:pt x="526" y="567"/>
                    <a:pt x="528" y="549"/>
                    <a:pt x="532" y="531"/>
                  </a:cubicBezTo>
                  <a:close/>
                  <a:moveTo>
                    <a:pt x="397" y="485"/>
                  </a:moveTo>
                  <a:cubicBezTo>
                    <a:pt x="485" y="397"/>
                    <a:pt x="485" y="397"/>
                    <a:pt x="485" y="397"/>
                  </a:cubicBezTo>
                  <a:cubicBezTo>
                    <a:pt x="487" y="402"/>
                    <a:pt x="488" y="407"/>
                    <a:pt x="489" y="411"/>
                  </a:cubicBezTo>
                  <a:cubicBezTo>
                    <a:pt x="411" y="489"/>
                    <a:pt x="411" y="489"/>
                    <a:pt x="411" y="489"/>
                  </a:cubicBezTo>
                  <a:cubicBezTo>
                    <a:pt x="406" y="488"/>
                    <a:pt x="401" y="487"/>
                    <a:pt x="397" y="485"/>
                  </a:cubicBezTo>
                  <a:close/>
                  <a:moveTo>
                    <a:pt x="480" y="383"/>
                  </a:moveTo>
                  <a:cubicBezTo>
                    <a:pt x="383" y="480"/>
                    <a:pt x="383" y="480"/>
                    <a:pt x="383" y="480"/>
                  </a:cubicBezTo>
                  <a:cubicBezTo>
                    <a:pt x="368" y="474"/>
                    <a:pt x="354" y="466"/>
                    <a:pt x="341" y="457"/>
                  </a:cubicBezTo>
                  <a:cubicBezTo>
                    <a:pt x="456" y="341"/>
                    <a:pt x="456" y="341"/>
                    <a:pt x="456" y="341"/>
                  </a:cubicBezTo>
                  <a:cubicBezTo>
                    <a:pt x="466" y="354"/>
                    <a:pt x="474" y="369"/>
                    <a:pt x="480" y="383"/>
                  </a:cubicBezTo>
                  <a:close/>
                  <a:moveTo>
                    <a:pt x="437" y="324"/>
                  </a:moveTo>
                  <a:cubicBezTo>
                    <a:pt x="446" y="333"/>
                    <a:pt x="446" y="333"/>
                    <a:pt x="446" y="333"/>
                  </a:cubicBezTo>
                  <a:cubicBezTo>
                    <a:pt x="330" y="449"/>
                    <a:pt x="330" y="449"/>
                    <a:pt x="330" y="449"/>
                  </a:cubicBezTo>
                  <a:cubicBezTo>
                    <a:pt x="327" y="446"/>
                    <a:pt x="324" y="443"/>
                    <a:pt x="321" y="440"/>
                  </a:cubicBezTo>
                  <a:lnTo>
                    <a:pt x="437" y="324"/>
                  </a:lnTo>
                  <a:close/>
                  <a:moveTo>
                    <a:pt x="270" y="363"/>
                  </a:moveTo>
                  <a:cubicBezTo>
                    <a:pt x="363" y="271"/>
                    <a:pt x="363" y="271"/>
                    <a:pt x="363" y="271"/>
                  </a:cubicBezTo>
                  <a:cubicBezTo>
                    <a:pt x="367" y="272"/>
                    <a:pt x="372" y="274"/>
                    <a:pt x="376" y="276"/>
                  </a:cubicBezTo>
                  <a:cubicBezTo>
                    <a:pt x="275" y="376"/>
                    <a:pt x="275" y="376"/>
                    <a:pt x="275" y="376"/>
                  </a:cubicBezTo>
                  <a:cubicBezTo>
                    <a:pt x="274" y="372"/>
                    <a:pt x="272" y="367"/>
                    <a:pt x="270" y="363"/>
                  </a:cubicBezTo>
                  <a:close/>
                  <a:moveTo>
                    <a:pt x="349" y="266"/>
                  </a:moveTo>
                  <a:cubicBezTo>
                    <a:pt x="266" y="349"/>
                    <a:pt x="266" y="349"/>
                    <a:pt x="266" y="349"/>
                  </a:cubicBezTo>
                  <a:cubicBezTo>
                    <a:pt x="258" y="320"/>
                    <a:pt x="256" y="291"/>
                    <a:pt x="261" y="262"/>
                  </a:cubicBezTo>
                  <a:cubicBezTo>
                    <a:pt x="290" y="257"/>
                    <a:pt x="320" y="258"/>
                    <a:pt x="349" y="266"/>
                  </a:cubicBezTo>
                  <a:close/>
                  <a:moveTo>
                    <a:pt x="172" y="228"/>
                  </a:moveTo>
                  <a:cubicBezTo>
                    <a:pt x="166" y="228"/>
                    <a:pt x="161" y="227"/>
                    <a:pt x="155" y="227"/>
                  </a:cubicBezTo>
                  <a:cubicBezTo>
                    <a:pt x="227" y="155"/>
                    <a:pt x="227" y="155"/>
                    <a:pt x="227" y="155"/>
                  </a:cubicBezTo>
                  <a:cubicBezTo>
                    <a:pt x="227" y="161"/>
                    <a:pt x="228" y="167"/>
                    <a:pt x="228" y="172"/>
                  </a:cubicBezTo>
                  <a:lnTo>
                    <a:pt x="172" y="228"/>
                  </a:lnTo>
                  <a:close/>
                  <a:moveTo>
                    <a:pt x="139" y="225"/>
                  </a:moveTo>
                  <a:cubicBezTo>
                    <a:pt x="120" y="221"/>
                    <a:pt x="101" y="215"/>
                    <a:pt x="84" y="206"/>
                  </a:cubicBezTo>
                  <a:cubicBezTo>
                    <a:pt x="206" y="84"/>
                    <a:pt x="206" y="84"/>
                    <a:pt x="206" y="84"/>
                  </a:cubicBezTo>
                  <a:cubicBezTo>
                    <a:pt x="215" y="102"/>
                    <a:pt x="221" y="120"/>
                    <a:pt x="224" y="139"/>
                  </a:cubicBezTo>
                  <a:lnTo>
                    <a:pt x="139" y="225"/>
                  </a:lnTo>
                  <a:close/>
                  <a:moveTo>
                    <a:pt x="192" y="61"/>
                  </a:moveTo>
                  <a:cubicBezTo>
                    <a:pt x="195" y="65"/>
                    <a:pt x="197" y="68"/>
                    <a:pt x="200" y="72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68" y="197"/>
                    <a:pt x="64" y="195"/>
                    <a:pt x="61" y="193"/>
                  </a:cubicBezTo>
                  <a:lnTo>
                    <a:pt x="192" y="61"/>
                  </a:lnTo>
                  <a:close/>
                  <a:moveTo>
                    <a:pt x="192" y="227"/>
                  </a:moveTo>
                  <a:cubicBezTo>
                    <a:pt x="227" y="192"/>
                    <a:pt x="227" y="192"/>
                    <a:pt x="227" y="192"/>
                  </a:cubicBezTo>
                  <a:cubicBezTo>
                    <a:pt x="226" y="202"/>
                    <a:pt x="225" y="212"/>
                    <a:pt x="222" y="222"/>
                  </a:cubicBezTo>
                  <a:cubicBezTo>
                    <a:pt x="212" y="225"/>
                    <a:pt x="202" y="226"/>
                    <a:pt x="192" y="227"/>
                  </a:cubicBezTo>
                  <a:close/>
                  <a:moveTo>
                    <a:pt x="282" y="389"/>
                  </a:moveTo>
                  <a:cubicBezTo>
                    <a:pt x="388" y="282"/>
                    <a:pt x="388" y="282"/>
                    <a:pt x="388" y="282"/>
                  </a:cubicBezTo>
                  <a:cubicBezTo>
                    <a:pt x="403" y="290"/>
                    <a:pt x="417" y="300"/>
                    <a:pt x="430" y="312"/>
                  </a:cubicBezTo>
                  <a:cubicBezTo>
                    <a:pt x="311" y="431"/>
                    <a:pt x="311" y="431"/>
                    <a:pt x="311" y="431"/>
                  </a:cubicBezTo>
                  <a:cubicBezTo>
                    <a:pt x="299" y="418"/>
                    <a:pt x="290" y="403"/>
                    <a:pt x="282" y="389"/>
                  </a:cubicBezTo>
                  <a:close/>
                  <a:moveTo>
                    <a:pt x="426" y="492"/>
                  </a:moveTo>
                  <a:cubicBezTo>
                    <a:pt x="492" y="427"/>
                    <a:pt x="492" y="427"/>
                    <a:pt x="492" y="427"/>
                  </a:cubicBezTo>
                  <a:cubicBezTo>
                    <a:pt x="496" y="448"/>
                    <a:pt x="496" y="471"/>
                    <a:pt x="492" y="492"/>
                  </a:cubicBezTo>
                  <a:cubicBezTo>
                    <a:pt x="470" y="496"/>
                    <a:pt x="448" y="496"/>
                    <a:pt x="426" y="492"/>
                  </a:cubicBezTo>
                  <a:close/>
                  <a:moveTo>
                    <a:pt x="563" y="696"/>
                  </a:moveTo>
                  <a:cubicBezTo>
                    <a:pt x="561" y="692"/>
                    <a:pt x="558" y="688"/>
                    <a:pt x="556" y="685"/>
                  </a:cubicBezTo>
                  <a:cubicBezTo>
                    <a:pt x="677" y="563"/>
                    <a:pt x="677" y="563"/>
                    <a:pt x="677" y="563"/>
                  </a:cubicBezTo>
                  <a:cubicBezTo>
                    <a:pt x="686" y="573"/>
                    <a:pt x="686" y="573"/>
                    <a:pt x="686" y="573"/>
                  </a:cubicBezTo>
                  <a:lnTo>
                    <a:pt x="563" y="696"/>
                  </a:lnTo>
                  <a:close/>
                  <a:moveTo>
                    <a:pt x="549" y="673"/>
                  </a:moveTo>
                  <a:cubicBezTo>
                    <a:pt x="543" y="660"/>
                    <a:pt x="537" y="647"/>
                    <a:pt x="533" y="634"/>
                  </a:cubicBezTo>
                  <a:cubicBezTo>
                    <a:pt x="628" y="539"/>
                    <a:pt x="628" y="539"/>
                    <a:pt x="628" y="539"/>
                  </a:cubicBezTo>
                  <a:cubicBezTo>
                    <a:pt x="641" y="543"/>
                    <a:pt x="654" y="549"/>
                    <a:pt x="666" y="556"/>
                  </a:cubicBezTo>
                  <a:lnTo>
                    <a:pt x="549" y="673"/>
                  </a:lnTo>
                  <a:close/>
                  <a:moveTo>
                    <a:pt x="549" y="673"/>
                  </a:moveTo>
                  <a:cubicBezTo>
                    <a:pt x="549" y="673"/>
                    <a:pt x="549" y="673"/>
                    <a:pt x="549" y="673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grpSp>
          <p:nvGrpSpPr>
            <p:cNvPr id="43" name="组合 42" descr="07163360-3665-428a-9c71-7808ae4b21e8"/>
            <p:cNvGrpSpPr/>
            <p:nvPr/>
          </p:nvGrpSpPr>
          <p:grpSpPr>
            <a:xfrm>
              <a:off x="8324212" y="1474761"/>
              <a:ext cx="2279863" cy="1386230"/>
              <a:chOff x="8324212" y="1474761"/>
              <a:chExt cx="2279863" cy="1386230"/>
            </a:xfrm>
          </p:grpSpPr>
          <p:sp>
            <p:nvSpPr>
              <p:cNvPr id="21" name="Text1" descr="df0f62b1-ed2f-4a3e-8c9c-8599a6c5a5a1"/>
              <p:cNvSpPr/>
              <p:nvPr/>
            </p:nvSpPr>
            <p:spPr bwMode="auto">
              <a:xfrm>
                <a:off x="8326544" y="1887641"/>
                <a:ext cx="2277531" cy="97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22" name="Bullet1" descr="7a7662f2-bab8-4fa8-ba24-b6cb66e3bf9c"/>
              <p:cNvSpPr txBox="1"/>
              <p:nvPr/>
            </p:nvSpPr>
            <p:spPr bwMode="auto">
              <a:xfrm>
                <a:off x="8324212" y="1474761"/>
                <a:ext cx="2277531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  <p:grpSp>
          <p:nvGrpSpPr>
            <p:cNvPr id="46" name="组合 45" descr="e8882d63-17fe-42d0-9eed-d8af52f8ba0a"/>
            <p:cNvGrpSpPr/>
            <p:nvPr/>
          </p:nvGrpSpPr>
          <p:grpSpPr>
            <a:xfrm>
              <a:off x="1523458" y="3199654"/>
              <a:ext cx="2468048" cy="1386230"/>
              <a:chOff x="1523458" y="3199654"/>
              <a:chExt cx="2468048" cy="1386230"/>
            </a:xfrm>
          </p:grpSpPr>
          <p:sp>
            <p:nvSpPr>
              <p:cNvPr id="29" name="Text2" descr="88be69c8-32ed-4fee-844c-329ff0a8e613"/>
              <p:cNvSpPr/>
              <p:nvPr/>
            </p:nvSpPr>
            <p:spPr bwMode="auto">
              <a:xfrm>
                <a:off x="1523458" y="3612534"/>
                <a:ext cx="2468048" cy="97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30" name="Bullet2" descr="409ed11d-8ef9-4e88-a08d-1caa82303f62"/>
              <p:cNvSpPr txBox="1"/>
              <p:nvPr/>
            </p:nvSpPr>
            <p:spPr bwMode="auto">
              <a:xfrm>
                <a:off x="1523458" y="3199654"/>
                <a:ext cx="2468048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  <p:grpSp>
          <p:nvGrpSpPr>
            <p:cNvPr id="44" name="组合 43" descr="3eaea577-cb89-4e50-89bb-1e18657260ec"/>
            <p:cNvGrpSpPr/>
            <p:nvPr/>
          </p:nvGrpSpPr>
          <p:grpSpPr>
            <a:xfrm>
              <a:off x="9221018" y="3199654"/>
              <a:ext cx="2277531" cy="1386230"/>
              <a:chOff x="9221018" y="3199654"/>
              <a:chExt cx="2277531" cy="1386230"/>
            </a:xfrm>
          </p:grpSpPr>
          <p:sp>
            <p:nvSpPr>
              <p:cNvPr id="18" name="Text3" descr="ae41734a-cb86-4692-aeb6-8011d3936e99"/>
              <p:cNvSpPr/>
              <p:nvPr/>
            </p:nvSpPr>
            <p:spPr bwMode="auto">
              <a:xfrm>
                <a:off x="9221018" y="3612534"/>
                <a:ext cx="2277531" cy="97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19" name="Bullet3" descr="6d717eec-49f4-4b65-ab7d-acc9c34d2041"/>
              <p:cNvSpPr txBox="1"/>
              <p:nvPr/>
            </p:nvSpPr>
            <p:spPr bwMode="auto">
              <a:xfrm>
                <a:off x="9221018" y="3199654"/>
                <a:ext cx="2277531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  <p:grpSp>
          <p:nvGrpSpPr>
            <p:cNvPr id="42" name="组合 41" descr="40c5e45c-e0fe-4909-b53f-8460eca781b4"/>
            <p:cNvGrpSpPr/>
            <p:nvPr/>
          </p:nvGrpSpPr>
          <p:grpSpPr>
            <a:xfrm>
              <a:off x="1720407" y="4786969"/>
              <a:ext cx="2201416" cy="1347131"/>
              <a:chOff x="1720407" y="4786969"/>
              <a:chExt cx="2201416" cy="1347131"/>
            </a:xfrm>
          </p:grpSpPr>
          <p:sp>
            <p:nvSpPr>
              <p:cNvPr id="24" name="Text4" descr="992a6601-4d31-4272-993b-37c517d44527"/>
              <p:cNvSpPr/>
              <p:nvPr/>
            </p:nvSpPr>
            <p:spPr bwMode="auto">
              <a:xfrm>
                <a:off x="1720407" y="5199849"/>
                <a:ext cx="2201416" cy="934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25" name="Bullet4" descr="5bf2210d-f177-408d-a354-17e0fad6e424"/>
              <p:cNvSpPr txBox="1"/>
              <p:nvPr/>
            </p:nvSpPr>
            <p:spPr bwMode="auto">
              <a:xfrm>
                <a:off x="1720407" y="4786969"/>
                <a:ext cx="22014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  <p:grpSp>
          <p:nvGrpSpPr>
            <p:cNvPr id="45" name="组合 44" descr="07c8580f-0725-421d-887b-4f6638998113"/>
            <p:cNvGrpSpPr/>
            <p:nvPr/>
          </p:nvGrpSpPr>
          <p:grpSpPr>
            <a:xfrm>
              <a:off x="8063363" y="4747870"/>
              <a:ext cx="2279863" cy="1378898"/>
              <a:chOff x="8063363" y="4747870"/>
              <a:chExt cx="2279863" cy="1378898"/>
            </a:xfrm>
          </p:grpSpPr>
          <p:sp>
            <p:nvSpPr>
              <p:cNvPr id="15" name="Text5" descr="a353cf40-5918-4c0d-a64f-f108700e8fcf"/>
              <p:cNvSpPr/>
              <p:nvPr/>
            </p:nvSpPr>
            <p:spPr bwMode="auto">
              <a:xfrm>
                <a:off x="8065695" y="5160750"/>
                <a:ext cx="2277531" cy="9660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16" name="Bullet5" descr="50b2917c-cf72-4c94-9d24-72bc5ad15a78"/>
              <p:cNvSpPr txBox="1"/>
              <p:nvPr/>
            </p:nvSpPr>
            <p:spPr bwMode="auto">
              <a:xfrm>
                <a:off x="8063363" y="4747870"/>
                <a:ext cx="2277531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</a:pP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  <p:sp>
          <p:nvSpPr>
            <p:cNvPr id="27" name="Title" descr="0793a700-5343-43ab-a1a9-e7a6c2f7b28b"/>
            <p:cNvSpPr txBox="1"/>
            <p:nvPr/>
          </p:nvSpPr>
          <p:spPr>
            <a:xfrm>
              <a:off x="693451" y="1163351"/>
              <a:ext cx="4441437" cy="1051039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pPr algn="l"/>
              <a:endParaRPr lang="en-US" sz="2400" b="1" i="0" u="none">
                <a:solidFill>
                  <a:srgbClr val="000000"/>
                </a:solidFill>
                <a:ea typeface="汉仪行楷简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1474470"/>
            <a:ext cx="4231640" cy="1519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8650" y="1028700"/>
            <a:ext cx="2978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销售趋势图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5" y="3109595"/>
            <a:ext cx="2952750" cy="14763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57415" y="1250315"/>
            <a:ext cx="208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2.时间序列分解图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715" y="1618615"/>
            <a:ext cx="325564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070" y="3904615"/>
            <a:ext cx="2955290" cy="211137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9233535" y="1669415"/>
            <a:ext cx="35655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plt.subplot(413)</a:t>
            </a:r>
            <a:endParaRPr lang="zh-CN" altLang="en-US"/>
          </a:p>
          <a:p>
            <a:r>
              <a:rPr lang="zh-CN" altLang="en-US"/>
              <a:t>三个位置</a:t>
            </a:r>
            <a:endParaRPr lang="zh-CN" altLang="en-US"/>
          </a:p>
          <a:p>
            <a:r>
              <a:rPr lang="zh-CN" altLang="en-US"/>
              <a:t>​参数含义​：</a:t>
            </a:r>
            <a:endParaRPr lang="zh-CN" altLang="en-US"/>
          </a:p>
          <a:p>
            <a:r>
              <a:rPr lang="zh-CN" altLang="en-US"/>
              <a:t>4：总行数</a:t>
            </a:r>
            <a:endParaRPr lang="zh-CN" altLang="en-US"/>
          </a:p>
          <a:p>
            <a:r>
              <a:rPr lang="zh-CN" altLang="en-US"/>
              <a:t>1：总列数</a:t>
            </a:r>
            <a:endParaRPr lang="zh-CN" altLang="en-US"/>
          </a:p>
          <a:p>
            <a:r>
              <a:rPr lang="zh-CN" altLang="en-US"/>
              <a:t>3：当前子图位置（从上到下数）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9305925" y="3486150"/>
            <a:ext cx="2628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decomposition['seasonal']：时间序列分解结果中提取的季节性分量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30250" y="1092200"/>
            <a:ext cx="2559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3.节假日影响条形图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0" y="1590040"/>
            <a:ext cx="4109085" cy="45237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68415" y="990600"/>
            <a:ext cx="351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4.商品类别销售分布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4987925"/>
            <a:ext cx="2800350" cy="1400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15" y="1397000"/>
            <a:ext cx="3267710" cy="30232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45" y="4154170"/>
            <a:ext cx="3667125" cy="24860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140585"/>
            <a:ext cx="2761615" cy="18408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9910" y="1155700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5.门店销售排行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10" y="1610360"/>
            <a:ext cx="5571490" cy="1457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40" y="2761615"/>
            <a:ext cx="2962910" cy="1975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47840" y="92519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6.城市销售分布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40" y="1293495"/>
            <a:ext cx="3601085" cy="26066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840" y="4063365"/>
            <a:ext cx="4361815" cy="24771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90" y="2672080"/>
            <a:ext cx="2480310" cy="1653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00" y="1522095"/>
            <a:ext cx="4613910" cy="2284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6900" y="1098550"/>
            <a:ext cx="3581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7.销售预测图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98900"/>
            <a:ext cx="3314700" cy="1657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94350" y="1153795"/>
            <a:ext cx="203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8.未来预测图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1522095"/>
            <a:ext cx="4502785" cy="19107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800" y="3044825"/>
            <a:ext cx="2933700" cy="22002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520" y="1473835"/>
            <a:ext cx="3867785" cy="39109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200" y="1057275"/>
            <a:ext cx="3956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9.销售热力图（按周和月）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15" y="4143375"/>
            <a:ext cx="2995295" cy="1997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9035" y="1105535"/>
            <a:ext cx="429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10.油价与销售数据散点图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35" y="1473835"/>
            <a:ext cx="3949065" cy="2785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315" y="4201160"/>
            <a:ext cx="3134995" cy="18815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新零售基础数据可视化</a:t>
            </a:r>
            <a:r>
              <a:rPr lang="zh-CN" altLang="en-US" dirty="0"/>
              <a:t>流程图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0375" y="1069975"/>
            <a:ext cx="3536950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9b8f8363-7add-4c00-b2b9-85290324c91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  <p:sp>
        <p:nvSpPr>
          <p:cNvPr id="4" name="文本占位符 3" descr="bd1fd04f-3187-4b88-8343-318874918351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89" y="2582159"/>
            <a:ext cx="354650" cy="4683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文本占位符 4" descr="dec07b5e-8c0c-4575-86b4-efa41d05e249"/>
          <p:cNvSpPr>
            <a:spLocks noGrp="1"/>
          </p:cNvSpPr>
          <p:nvPr>
            <p:ph type="body" sz="quarter" idx="14" hasCustomPrompt="1"/>
          </p:nvPr>
        </p:nvSpPr>
        <p:spPr>
          <a:xfrm>
            <a:off x="6998169" y="2587784"/>
            <a:ext cx="343400" cy="45706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数据的收集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62610" y="1411605"/>
            <a:ext cx="1118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提取数据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070" y="1774190"/>
            <a:ext cx="6854190" cy="13779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4045" y="3373120"/>
            <a:ext cx="9030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ps:</a:t>
            </a:r>
            <a:r>
              <a:rPr lang="zh-CN" altLang="en-US"/>
              <a:t>记得在前面就调整字体，以免后面乱码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65" y="3789680"/>
            <a:ext cx="6461760" cy="894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数据清洗步骤</a:t>
            </a:r>
            <a:endParaRPr lang="en-US" dirty="0"/>
          </a:p>
        </p:txBody>
      </p:sp>
      <p:grpSp>
        <p:nvGrpSpPr>
          <p:cNvPr id="84" name="87077850-cd71-4c5e-9ac0-40331b846505.source.6.zh-Hans.pptx" descr="475982de-62be-4cc1-9775-9ee09080631c"/>
          <p:cNvGrpSpPr/>
          <p:nvPr/>
        </p:nvGrpSpPr>
        <p:grpSpPr>
          <a:xfrm>
            <a:off x="748664" y="1094105"/>
            <a:ext cx="11077121" cy="4939666"/>
            <a:chOff x="660399" y="1130300"/>
            <a:chExt cx="11077121" cy="4939666"/>
          </a:xfrm>
        </p:grpSpPr>
        <p:sp>
          <p:nvSpPr>
            <p:cNvPr id="3" name="Title" descr="8c6f9254-d8d7-4b68-91d3-b925de5a8b1a"/>
            <p:cNvSpPr>
              <a:spLocks noChangeAspect="1"/>
            </p:cNvSpPr>
            <p:nvPr/>
          </p:nvSpPr>
          <p:spPr>
            <a:xfrm>
              <a:off x="660399" y="1130300"/>
              <a:ext cx="10858500" cy="843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sz="2400" b="1" i="0" u="none">
                  <a:solidFill>
                    <a:srgbClr val="000000"/>
                  </a:solidFill>
                  <a:ea typeface="汉仪行楷简"/>
                </a:rPr>
                <a:t>数据清洗的关键步骤</a:t>
              </a:r>
              <a:endParaRPr lang="en-US" sz="2400" b="1" i="0" u="none">
                <a:solidFill>
                  <a:srgbClr val="000000"/>
                </a:solidFill>
                <a:ea typeface="汉仪行楷简"/>
              </a:endParaRPr>
            </a:p>
          </p:txBody>
        </p:sp>
        <p:grpSp>
          <p:nvGrpSpPr>
            <p:cNvPr id="78" name="组合 77" descr="219477cf-a64a-4d21-96c6-a06a1015b198"/>
            <p:cNvGrpSpPr/>
            <p:nvPr/>
          </p:nvGrpSpPr>
          <p:grpSpPr>
            <a:xfrm>
              <a:off x="660400" y="2038351"/>
              <a:ext cx="3424555" cy="4031615"/>
              <a:chOff x="660400" y="2038351"/>
              <a:chExt cx="3424555" cy="4031615"/>
            </a:xfrm>
          </p:grpSpPr>
          <p:sp>
            <p:nvSpPr>
              <p:cNvPr id="9" name="ComponentBackground1" descr="4f1d29c4-f559-4dd8-a402-6dbe3b560d51"/>
              <p:cNvSpPr/>
              <p:nvPr/>
            </p:nvSpPr>
            <p:spPr>
              <a:xfrm>
                <a:off x="908685" y="2038351"/>
                <a:ext cx="3176270" cy="4031615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5" name="Number1" descr="8db9b1e7-eeb1-46a5-82d6-4f301cdfff6e"/>
              <p:cNvSpPr/>
              <p:nvPr/>
            </p:nvSpPr>
            <p:spPr>
              <a:xfrm>
                <a:off x="660400" y="2360272"/>
                <a:ext cx="538104" cy="5381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1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6" name="Text1" descr="cee6b6f9-2a41-4564-9c0e-0be8659f544a"/>
              <p:cNvSpPr txBox="1"/>
              <p:nvPr/>
            </p:nvSpPr>
            <p:spPr>
              <a:xfrm>
                <a:off x="1246964" y="2991504"/>
                <a:ext cx="2743198" cy="96327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7" name="Bullet1" descr="503ecdac-4ac3-47aa-bfd4-2c11bfe0eba5"/>
              <p:cNvSpPr txBox="1"/>
              <p:nvPr/>
            </p:nvSpPr>
            <p:spPr>
              <a:xfrm>
                <a:off x="1246959" y="2267145"/>
                <a:ext cx="2743201" cy="724358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1800" b="1" i="0" u="none">
                    <a:solidFill>
                      <a:srgbClr val="000000"/>
                    </a:solidFill>
                    <a:ea typeface="汉仪行楷简"/>
                  </a:rPr>
                  <a:t>将多个数据集整合到字典</a:t>
                </a: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  <p:grpSp>
          <p:nvGrpSpPr>
            <p:cNvPr id="79" name="组合 78" descr="73dd3a0d-427c-4189-8c23-0272a9b08a2a"/>
            <p:cNvGrpSpPr/>
            <p:nvPr/>
          </p:nvGrpSpPr>
          <p:grpSpPr>
            <a:xfrm>
              <a:off x="4377145" y="2038351"/>
              <a:ext cx="3424555" cy="4031615"/>
              <a:chOff x="4377145" y="2038351"/>
              <a:chExt cx="3424555" cy="4031615"/>
            </a:xfrm>
          </p:grpSpPr>
          <p:sp>
            <p:nvSpPr>
              <p:cNvPr id="54" name="ComponentBackground2" descr="65213767-0a5b-4990-83ca-614b56327bbe"/>
              <p:cNvSpPr/>
              <p:nvPr/>
            </p:nvSpPr>
            <p:spPr>
              <a:xfrm>
                <a:off x="4531450" y="2038351"/>
                <a:ext cx="3270250" cy="4031615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55" name="Number2" descr="f36cf9af-f53f-4b84-a74a-61a8fb589182"/>
              <p:cNvSpPr/>
              <p:nvPr/>
            </p:nvSpPr>
            <p:spPr>
              <a:xfrm>
                <a:off x="4377145" y="2360272"/>
                <a:ext cx="538104" cy="53810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2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56" name="Text2" descr="74e9dd48-3961-4e0a-acec-0f1ab3ff2f38"/>
              <p:cNvSpPr txBox="1"/>
              <p:nvPr/>
            </p:nvSpPr>
            <p:spPr>
              <a:xfrm>
                <a:off x="4963709" y="2991504"/>
                <a:ext cx="2743198" cy="96327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57" name="Bullet2" descr="471e3097-86b6-4ed1-a801-501760c48963"/>
              <p:cNvSpPr txBox="1"/>
              <p:nvPr/>
            </p:nvSpPr>
            <p:spPr>
              <a:xfrm>
                <a:off x="4963704" y="2267145"/>
                <a:ext cx="2743201" cy="724358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i="0" u="none">
                    <a:solidFill>
                      <a:srgbClr val="000000"/>
                    </a:solidFill>
                    <a:ea typeface="汉仪行楷简"/>
                  </a:rPr>
                  <a:t>查看数据是否整合为字典</a:t>
                </a:r>
                <a:endParaRPr lang="zh-CN" alt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  <p:grpSp>
          <p:nvGrpSpPr>
            <p:cNvPr id="80" name="组合 79" descr="b0abc78c-669f-4dad-87d8-265ee5d25aa6"/>
            <p:cNvGrpSpPr/>
            <p:nvPr/>
          </p:nvGrpSpPr>
          <p:grpSpPr>
            <a:xfrm>
              <a:off x="8093890" y="2038351"/>
              <a:ext cx="3643630" cy="4031615"/>
              <a:chOff x="8093890" y="2038351"/>
              <a:chExt cx="3643630" cy="4031615"/>
            </a:xfrm>
          </p:grpSpPr>
          <p:sp>
            <p:nvSpPr>
              <p:cNvPr id="59" name="ComponentBackground3" descr="49b77a80-0350-4173-9976-db63116012fe"/>
              <p:cNvSpPr/>
              <p:nvPr/>
            </p:nvSpPr>
            <p:spPr>
              <a:xfrm>
                <a:off x="8342175" y="2038351"/>
                <a:ext cx="3395345" cy="4031615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3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60" name="Number3" descr="e3d171bf-d29f-4027-8db6-cf9a40c4f854"/>
              <p:cNvSpPr/>
              <p:nvPr/>
            </p:nvSpPr>
            <p:spPr>
              <a:xfrm>
                <a:off x="8093890" y="2360272"/>
                <a:ext cx="538104" cy="5381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3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62" name="Bullet3" descr="71ec800a-bc43-4eda-a13f-c2efb7a4f142"/>
              <p:cNvSpPr txBox="1"/>
              <p:nvPr/>
            </p:nvSpPr>
            <p:spPr>
              <a:xfrm>
                <a:off x="8680449" y="2267145"/>
                <a:ext cx="2743201" cy="724358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1800" b="1" i="0" u="none">
                    <a:solidFill>
                      <a:srgbClr val="000000"/>
                    </a:solidFill>
                    <a:ea typeface="汉仪行楷简"/>
                  </a:rPr>
                  <a:t>转换日期格式</a:t>
                </a: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410" y="2912110"/>
            <a:ext cx="2896235" cy="2914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65" y="3021965"/>
            <a:ext cx="2580005" cy="4997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165" y="3606800"/>
            <a:ext cx="2580640" cy="2326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790" y="3021965"/>
            <a:ext cx="2315210" cy="7448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425" y="3918585"/>
            <a:ext cx="2314575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数据清洗步骤</a:t>
            </a:r>
            <a:endParaRPr lang="en-US" dirty="0"/>
          </a:p>
        </p:txBody>
      </p:sp>
      <p:grpSp>
        <p:nvGrpSpPr>
          <p:cNvPr id="84" name="87077850-cd71-4c5e-9ac0-40331b846505.source.6.zh-Hans.pptx" descr="475982de-62be-4cc1-9775-9ee09080631c"/>
          <p:cNvGrpSpPr/>
          <p:nvPr/>
        </p:nvGrpSpPr>
        <p:grpSpPr>
          <a:xfrm>
            <a:off x="770889" y="1087120"/>
            <a:ext cx="11077121" cy="4939666"/>
            <a:chOff x="660399" y="1130300"/>
            <a:chExt cx="11077121" cy="4939666"/>
          </a:xfrm>
        </p:grpSpPr>
        <p:sp>
          <p:nvSpPr>
            <p:cNvPr id="3" name="Title" descr="8c6f9254-d8d7-4b68-91d3-b925de5a8b1a"/>
            <p:cNvSpPr>
              <a:spLocks noChangeAspect="1"/>
            </p:cNvSpPr>
            <p:nvPr/>
          </p:nvSpPr>
          <p:spPr>
            <a:xfrm>
              <a:off x="660399" y="1130300"/>
              <a:ext cx="10858500" cy="843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sz="2400" b="1" i="0" u="none">
                  <a:solidFill>
                    <a:srgbClr val="000000"/>
                  </a:solidFill>
                  <a:ea typeface="汉仪行楷简"/>
                </a:rPr>
                <a:t>数据清洗的关键步骤</a:t>
              </a:r>
              <a:endParaRPr lang="en-US" sz="2400" b="1" i="0" u="none">
                <a:solidFill>
                  <a:srgbClr val="000000"/>
                </a:solidFill>
                <a:ea typeface="汉仪行楷简"/>
              </a:endParaRPr>
            </a:p>
          </p:txBody>
        </p:sp>
        <p:grpSp>
          <p:nvGrpSpPr>
            <p:cNvPr id="78" name="组合 77" descr="219477cf-a64a-4d21-96c6-a06a1015b198"/>
            <p:cNvGrpSpPr/>
            <p:nvPr/>
          </p:nvGrpSpPr>
          <p:grpSpPr>
            <a:xfrm>
              <a:off x="660400" y="2038351"/>
              <a:ext cx="3425190" cy="4031615"/>
              <a:chOff x="660400" y="2038351"/>
              <a:chExt cx="3425190" cy="4031615"/>
            </a:xfrm>
          </p:grpSpPr>
          <p:sp>
            <p:nvSpPr>
              <p:cNvPr id="9" name="ComponentBackground1" descr="4f1d29c4-f559-4dd8-a402-6dbe3b560d51"/>
              <p:cNvSpPr/>
              <p:nvPr/>
            </p:nvSpPr>
            <p:spPr>
              <a:xfrm>
                <a:off x="909320" y="2038351"/>
                <a:ext cx="3176270" cy="4031615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5" name="Number1" descr="8db9b1e7-eeb1-46a5-82d6-4f301cdfff6e"/>
              <p:cNvSpPr/>
              <p:nvPr/>
            </p:nvSpPr>
            <p:spPr>
              <a:xfrm>
                <a:off x="660400" y="2360272"/>
                <a:ext cx="538104" cy="5381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4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6" name="Text1" descr="cee6b6f9-2a41-4564-9c0e-0be8659f544a"/>
              <p:cNvSpPr txBox="1"/>
              <p:nvPr/>
            </p:nvSpPr>
            <p:spPr>
              <a:xfrm>
                <a:off x="1108534" y="3557924"/>
                <a:ext cx="2743198" cy="96327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altLang="zh-CN" sz="1200" b="0" i="0" u="none">
                    <a:solidFill>
                      <a:srgbClr val="000000"/>
                    </a:solidFill>
                    <a:ea typeface="思源黑体 CN Regular"/>
                  </a:rPr>
                  <a:t>ps:fillna(0) </a:t>
                </a:r>
                <a:r>
                  <a:rPr lang="zh-CN" altLang="en-US" sz="1200" b="0" i="0" u="none">
                    <a:solidFill>
                      <a:srgbClr val="000000"/>
                    </a:solidFill>
                    <a:ea typeface="思源黑体 CN Regular"/>
                  </a:rPr>
                  <a:t>作用：当数据为空的时候，会报</a:t>
                </a:r>
                <a:r>
                  <a:rPr lang="en-US" altLang="zh-CN" sz="1200" b="0" i="0" u="none">
                    <a:solidFill>
                      <a:srgbClr val="000000"/>
                    </a:solidFill>
                    <a:ea typeface="思源黑体 CN Regular"/>
                  </a:rPr>
                  <a:t>NaN,</a:t>
                </a:r>
                <a:r>
                  <a:rPr lang="zh-CN" altLang="en-US" sz="1200" b="0" i="0" u="none">
                    <a:solidFill>
                      <a:srgbClr val="000000"/>
                    </a:solidFill>
                    <a:ea typeface="思源黑体 CN Regular"/>
                  </a:rPr>
                  <a:t>fillna(0) 把空的数据转化为零</a:t>
                </a:r>
                <a:endParaRPr lang="zh-CN" alt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7" name="Bullet1" descr="503ecdac-4ac3-47aa-bfd4-2c11bfe0eba5"/>
              <p:cNvSpPr txBox="1"/>
              <p:nvPr/>
            </p:nvSpPr>
            <p:spPr>
              <a:xfrm>
                <a:off x="1246959" y="2267145"/>
                <a:ext cx="2743201" cy="724358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1800" b="1" i="0" u="none">
                    <a:solidFill>
                      <a:srgbClr val="000000"/>
                    </a:solidFill>
                    <a:ea typeface="汉仪行楷简"/>
                  </a:rPr>
                  <a:t>处理油价缺失值</a:t>
                </a:r>
                <a:endParaRPr 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  <p:grpSp>
          <p:nvGrpSpPr>
            <p:cNvPr id="79" name="组合 78" descr="73dd3a0d-427c-4189-8c23-0272a9b08a2a"/>
            <p:cNvGrpSpPr/>
            <p:nvPr/>
          </p:nvGrpSpPr>
          <p:grpSpPr>
            <a:xfrm>
              <a:off x="4377145" y="2038351"/>
              <a:ext cx="3424555" cy="4031615"/>
              <a:chOff x="4377145" y="2038351"/>
              <a:chExt cx="3424555" cy="4031615"/>
            </a:xfrm>
          </p:grpSpPr>
          <p:sp>
            <p:nvSpPr>
              <p:cNvPr id="54" name="ComponentBackground2" descr="65213767-0a5b-4990-83ca-614b56327bbe"/>
              <p:cNvSpPr/>
              <p:nvPr/>
            </p:nvSpPr>
            <p:spPr>
              <a:xfrm>
                <a:off x="4531450" y="2038351"/>
                <a:ext cx="3270250" cy="4031615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55" name="Number2" descr="f36cf9af-f53f-4b84-a74a-61a8fb589182"/>
              <p:cNvSpPr/>
              <p:nvPr/>
            </p:nvSpPr>
            <p:spPr>
              <a:xfrm>
                <a:off x="4377145" y="2360272"/>
                <a:ext cx="538104" cy="53810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5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56" name="Text2" descr="74e9dd48-3961-4e0a-acec-0f1ab3ff2f38"/>
              <p:cNvSpPr txBox="1"/>
              <p:nvPr/>
            </p:nvSpPr>
            <p:spPr>
              <a:xfrm>
                <a:off x="4963709" y="2991504"/>
                <a:ext cx="2743198" cy="96327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57" name="Bullet2" descr="471e3097-86b6-4ed1-a801-501760c48963"/>
              <p:cNvSpPr txBox="1"/>
              <p:nvPr/>
            </p:nvSpPr>
            <p:spPr>
              <a:xfrm>
                <a:off x="4963704" y="2267145"/>
                <a:ext cx="2743201" cy="724358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 fontScale="80000"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i="0" u="none">
                    <a:solidFill>
                      <a:srgbClr val="000000"/>
                    </a:solidFill>
                    <a:ea typeface="汉仪行楷简"/>
                  </a:rPr>
                  <a:t>合并数据集</a:t>
                </a:r>
                <a:r>
                  <a:rPr lang="en-US" altLang="zh-CN" sz="1800" b="1" i="0" u="none">
                    <a:solidFill>
                      <a:srgbClr val="000000"/>
                    </a:solidFill>
                    <a:ea typeface="汉仪行楷简"/>
                  </a:rPr>
                  <a:t>(merged)</a:t>
                </a:r>
                <a:r>
                  <a:rPr lang="zh-CN" altLang="en-US" sz="1800" b="1" i="0" u="none">
                    <a:solidFill>
                      <a:srgbClr val="000000"/>
                    </a:solidFill>
                    <a:ea typeface="汉仪行楷简"/>
                  </a:rPr>
                  <a:t>：train与stores、holidays、oil合并</a:t>
                </a:r>
                <a:endParaRPr lang="zh-CN" altLang="en-US" sz="1800" b="1" i="0" u="none">
                  <a:solidFill>
                    <a:srgbClr val="000000"/>
                  </a:solidFill>
                  <a:ea typeface="汉仪行楷简"/>
                </a:endParaRPr>
              </a:p>
            </p:txBody>
          </p:sp>
        </p:grpSp>
        <p:grpSp>
          <p:nvGrpSpPr>
            <p:cNvPr id="80" name="组合 79" descr="b0abc78c-669f-4dad-87d8-265ee5d25aa6"/>
            <p:cNvGrpSpPr/>
            <p:nvPr/>
          </p:nvGrpSpPr>
          <p:grpSpPr>
            <a:xfrm>
              <a:off x="8093890" y="2038351"/>
              <a:ext cx="3643630" cy="4031615"/>
              <a:chOff x="8093890" y="2038351"/>
              <a:chExt cx="3643630" cy="4031615"/>
            </a:xfrm>
          </p:grpSpPr>
          <p:sp>
            <p:nvSpPr>
              <p:cNvPr id="59" name="ComponentBackground3" descr="49b77a80-0350-4173-9976-db63116012fe"/>
              <p:cNvSpPr/>
              <p:nvPr/>
            </p:nvSpPr>
            <p:spPr>
              <a:xfrm>
                <a:off x="8342175" y="2038351"/>
                <a:ext cx="3395345" cy="4031615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3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60" name="Number3" descr="e3d171bf-d29f-4027-8db6-cf9a40c4f854"/>
              <p:cNvSpPr/>
              <p:nvPr/>
            </p:nvSpPr>
            <p:spPr>
              <a:xfrm>
                <a:off x="8093890" y="2360272"/>
                <a:ext cx="538104" cy="5381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6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975" y="3079750"/>
            <a:ext cx="2776855" cy="3835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30" y="4485005"/>
            <a:ext cx="2658745" cy="1167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485" y="3103880"/>
            <a:ext cx="2462530" cy="7245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390" y="3310890"/>
            <a:ext cx="2415540" cy="6007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115" y="4050665"/>
            <a:ext cx="2473960" cy="18440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45880" y="2413635"/>
            <a:ext cx="2449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查看合并是否成功与合并的数据的</a:t>
            </a:r>
            <a:r>
              <a:rPr lang="en-US" altLang="zh-CN"/>
              <a:t>columns</a:t>
            </a:r>
            <a:r>
              <a:rPr lang="zh-CN" altLang="en-US"/>
              <a:t>有哪些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>
          <a:xfrm>
            <a:off x="666750" y="302260"/>
            <a:ext cx="10858500" cy="563245"/>
          </a:xfrm>
        </p:spPr>
        <p:txBody>
          <a:bodyPr>
            <a:normAutofit/>
          </a:bodyPr>
          <a:lstStyle/>
          <a:p>
            <a:r>
              <a:rPr lang="zh-CN" altLang="en-US" dirty="0"/>
              <a:t>基础数据清洗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345" y="1461770"/>
            <a:ext cx="2910205" cy="2593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1461770"/>
            <a:ext cx="3101975" cy="2593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135" y="1461770"/>
            <a:ext cx="2755900" cy="536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135" y="2653030"/>
            <a:ext cx="2755900" cy="1246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4500" y="1035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1.节假日影响分析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613150" y="1022350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2.​商品类别销售排行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614285" y="1035050"/>
            <a:ext cx="233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3.​油价相关性分析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7557135" y="2085975"/>
            <a:ext cx="2799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4.城市销售分布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74345" y="4419600"/>
            <a:ext cx="29591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按type_y分组计算销售均值（</a:t>
            </a:r>
            <a:r>
              <a:rPr lang="en-US" altLang="zh-CN"/>
              <a:t>round(2)</a:t>
            </a:r>
            <a:r>
              <a:rPr lang="zh-CN" altLang="en-US"/>
              <a:t>保留2位小数）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606800" y="4502150"/>
            <a:ext cx="3168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按family分组计算总销售额</a:t>
            </a:r>
            <a:r>
              <a:rPr lang="en-US" altLang="zh-CN"/>
              <a:t>False</a:t>
            </a:r>
            <a:r>
              <a:rPr lang="zh-CN" altLang="en-US"/>
              <a:t>（降序）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merged</a:t>
            </a:r>
            <a:r>
              <a:rPr lang="zh-CN" altLang="en-US" dirty="0"/>
              <a:t>数据集的各类图</a:t>
            </a:r>
            <a:endParaRPr lang="zh-CN" altLang="en-US" dirty="0"/>
          </a:p>
        </p:txBody>
      </p:sp>
      <p:grpSp>
        <p:nvGrpSpPr>
          <p:cNvPr id="229" name="ce5182b6-5e84-41c4-88bf-00a951e91e15.source.7.zh-Hans.pptx" descr="e8dae48a-35ed-4098-95cf-a73a71ed7a0b"/>
          <p:cNvGrpSpPr/>
          <p:nvPr/>
        </p:nvGrpSpPr>
        <p:grpSpPr>
          <a:xfrm>
            <a:off x="0" y="-3657600"/>
            <a:ext cx="13371224" cy="10704830"/>
            <a:chOff x="-1174750" y="0"/>
            <a:chExt cx="13371224" cy="10704830"/>
          </a:xfrm>
        </p:grpSpPr>
        <p:sp>
          <p:nvSpPr>
            <p:cNvPr id="222" name="矩形 221" descr="53b05568-7804-4380-84cc-d75d12fe2131"/>
            <p:cNvSpPr/>
            <p:nvPr/>
          </p:nvSpPr>
          <p:spPr>
            <a:xfrm>
              <a:off x="-1174750" y="3846830"/>
              <a:ext cx="12192000" cy="6858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3" name="Title" descr="1af8192e-56e7-4073-af6c-678b0caf5ab6"/>
            <p:cNvSpPr/>
            <p:nvPr/>
          </p:nvSpPr>
          <p:spPr>
            <a:xfrm>
              <a:off x="660399" y="1130300"/>
              <a:ext cx="8712199" cy="5103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l"/>
              <a:endParaRPr lang="en-US" sz="2400" b="1" i="0" u="none">
                <a:solidFill>
                  <a:srgbClr val="000000"/>
                </a:solidFill>
                <a:ea typeface="汉仪行楷简"/>
              </a:endParaRPr>
            </a:p>
          </p:txBody>
        </p:sp>
        <p:cxnSp>
          <p:nvCxnSpPr>
            <p:cNvPr id="5" name="直接连接符 4" descr="9fb08533-ac4f-4bbb-8b7c-78d9a43a58a6"/>
            <p:cNvCxnSpPr/>
            <p:nvPr/>
          </p:nvCxnSpPr>
          <p:spPr>
            <a:xfrm>
              <a:off x="0" y="1028700"/>
              <a:ext cx="12196474" cy="0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 descr="34284244-8c2e-4d95-9237-255dfaaf5c50"/>
            <p:cNvCxnSpPr/>
            <p:nvPr/>
          </p:nvCxnSpPr>
          <p:spPr>
            <a:xfrm>
              <a:off x="10105466" y="0"/>
              <a:ext cx="0" cy="6849676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Picture" descr="39f25493-9cd0-4d76-9ad8-121bc5500353"/>
            <p:cNvSpPr/>
            <p:nvPr/>
          </p:nvSpPr>
          <p:spPr>
            <a:xfrm>
              <a:off x="9165666" y="1883523"/>
              <a:ext cx="2086534" cy="5202442"/>
            </a:xfrm>
            <a:custGeom>
              <a:avLst/>
              <a:gdLst>
                <a:gd name="connsiteX0" fmla="*/ 0 w 2086534"/>
                <a:gd name="connsiteY0" fmla="*/ 0 h 5202442"/>
                <a:gd name="connsiteX1" fmla="*/ 2086534 w 2086534"/>
                <a:gd name="connsiteY1" fmla="*/ 0 h 5202442"/>
                <a:gd name="connsiteX2" fmla="*/ 2086534 w 2086534"/>
                <a:gd name="connsiteY2" fmla="*/ 5202442 h 5202442"/>
                <a:gd name="connsiteX3" fmla="*/ 0 w 2086534"/>
                <a:gd name="connsiteY3" fmla="*/ 5202442 h 520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6534" h="5202442">
                  <a:moveTo>
                    <a:pt x="0" y="0"/>
                  </a:moveTo>
                  <a:lnTo>
                    <a:pt x="2086534" y="0"/>
                  </a:lnTo>
                  <a:lnTo>
                    <a:pt x="2086534" y="5202442"/>
                  </a:lnTo>
                  <a:lnTo>
                    <a:pt x="0" y="5202442"/>
                  </a:lnTo>
                  <a:close/>
                </a:path>
              </a:pathLst>
            </a:custGeom>
            <a:blipFill rotWithShape="1">
              <a:blip r:embed="rId1" cstate="email"/>
              <a:stretch>
                <a:fillRect t="48"/>
              </a:stretch>
            </a:blipFill>
            <a:ln w="793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</a:p>
          </p:txBody>
        </p:sp>
        <p:grpSp>
          <p:nvGrpSpPr>
            <p:cNvPr id="207" name="组合 206" descr="51a1ebce-beef-41f0-a7cc-a47aef6397c0"/>
            <p:cNvGrpSpPr/>
            <p:nvPr/>
          </p:nvGrpSpPr>
          <p:grpSpPr>
            <a:xfrm>
              <a:off x="660397" y="1883267"/>
              <a:ext cx="4624667" cy="1122128"/>
              <a:chOff x="660397" y="1749928"/>
              <a:chExt cx="4624667" cy="1122128"/>
            </a:xfrm>
          </p:grpSpPr>
          <p:sp>
            <p:nvSpPr>
              <p:cNvPr id="4" name="Text1" descr="81a49b43-ecda-4c99-8e2c-7c531f35ed01"/>
              <p:cNvSpPr txBox="1"/>
              <p:nvPr/>
            </p:nvSpPr>
            <p:spPr>
              <a:xfrm>
                <a:off x="1099495" y="2412327"/>
                <a:ext cx="4185569" cy="45972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12" name="Number1" descr="d96e49ad-7e2f-45bb-9549-0557d6eb5eec"/>
              <p:cNvSpPr/>
              <p:nvPr/>
            </p:nvSpPr>
            <p:spPr>
              <a:xfrm>
                <a:off x="660397" y="1749928"/>
                <a:ext cx="433795" cy="6625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r"/>
                <a:endParaRPr lang="en-US" sz="3200" b="0" i="0" u="none">
                  <a:solidFill>
                    <a:srgbClr val="549E39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08" name="组合 207" descr="73d7ccb1-8547-448d-9906-e8d68ecb1fcb"/>
            <p:cNvGrpSpPr/>
            <p:nvPr/>
          </p:nvGrpSpPr>
          <p:grpSpPr>
            <a:xfrm>
              <a:off x="660397" y="3003215"/>
              <a:ext cx="4624667" cy="890988"/>
              <a:chOff x="660397" y="2522420"/>
              <a:chExt cx="4624667" cy="890988"/>
            </a:xfrm>
          </p:grpSpPr>
          <p:sp>
            <p:nvSpPr>
              <p:cNvPr id="114" name="Text2" descr="59a3c40c-901c-4ec4-afde-27ebd68db524"/>
              <p:cNvSpPr txBox="1"/>
              <p:nvPr/>
            </p:nvSpPr>
            <p:spPr>
              <a:xfrm>
                <a:off x="1099495" y="2953679"/>
                <a:ext cx="4185569" cy="45972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113" name="Number2" descr="e350091f-5cad-4c70-985d-daf2ac0a83c7"/>
              <p:cNvSpPr/>
              <p:nvPr/>
            </p:nvSpPr>
            <p:spPr>
              <a:xfrm>
                <a:off x="660397" y="2522420"/>
                <a:ext cx="433795" cy="6625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r"/>
                <a:endParaRPr lang="en-US" sz="3200" b="0" i="0" u="none">
                  <a:solidFill>
                    <a:srgbClr val="549E39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09" name="组合 208" descr="b0a8d871-8ced-4034-8c52-a3de1414d782"/>
            <p:cNvGrpSpPr/>
            <p:nvPr/>
          </p:nvGrpSpPr>
          <p:grpSpPr>
            <a:xfrm>
              <a:off x="660397" y="4123163"/>
              <a:ext cx="4624667" cy="890988"/>
              <a:chOff x="660397" y="3294912"/>
              <a:chExt cx="4624667" cy="890988"/>
            </a:xfrm>
          </p:grpSpPr>
          <p:sp>
            <p:nvSpPr>
              <p:cNvPr id="119" name="Text3" descr="090ccebe-ed35-450f-83dd-48bc99140055"/>
              <p:cNvSpPr txBox="1"/>
              <p:nvPr/>
            </p:nvSpPr>
            <p:spPr>
              <a:xfrm>
                <a:off x="1099495" y="3726171"/>
                <a:ext cx="4185569" cy="45972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latin typeface="Average"/>
                </a:endParaRPr>
              </a:p>
            </p:txBody>
          </p:sp>
          <p:sp>
            <p:nvSpPr>
              <p:cNvPr id="118" name="Number3" descr="1b2b400f-2b6c-4c04-98d9-575d288cc6d4"/>
              <p:cNvSpPr/>
              <p:nvPr/>
            </p:nvSpPr>
            <p:spPr>
              <a:xfrm>
                <a:off x="660397" y="3294912"/>
                <a:ext cx="433795" cy="6625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r"/>
                <a:endParaRPr lang="en-US" sz="3200" b="0" i="0" u="none">
                  <a:solidFill>
                    <a:srgbClr val="549E39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12" name="组合 211" descr="dde3ddc2-fa26-49a0-9123-2edf876c1132"/>
            <p:cNvGrpSpPr/>
            <p:nvPr/>
          </p:nvGrpSpPr>
          <p:grpSpPr>
            <a:xfrm>
              <a:off x="660397" y="5193440"/>
              <a:ext cx="4624667" cy="940659"/>
              <a:chOff x="660397" y="5562719"/>
              <a:chExt cx="4624667" cy="940659"/>
            </a:xfrm>
          </p:grpSpPr>
          <p:sp>
            <p:nvSpPr>
              <p:cNvPr id="134" name="Text4" descr="27348866-8e58-4801-b62c-d3ae9c373c19"/>
              <p:cNvSpPr txBox="1"/>
              <p:nvPr/>
            </p:nvSpPr>
            <p:spPr>
              <a:xfrm>
                <a:off x="1099495" y="6043649"/>
                <a:ext cx="4185569" cy="45972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135" name="Bullet4" descr="4a0be334-56cc-4f2a-b8d9-840cb877a11a"/>
              <p:cNvSpPr txBox="1"/>
              <p:nvPr/>
            </p:nvSpPr>
            <p:spPr>
              <a:xfrm>
                <a:off x="1099495" y="5562719"/>
                <a:ext cx="4185569" cy="44604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endParaRPr lang="en-US" sz="1800" b="1" i="0" u="none">
                  <a:solidFill>
                    <a:srgbClr val="000000"/>
                  </a:solidFill>
                  <a:latin typeface="Average"/>
                </a:endParaRPr>
              </a:p>
            </p:txBody>
          </p:sp>
          <p:sp>
            <p:nvSpPr>
              <p:cNvPr id="133" name="Number4" descr="892e50c0-ef71-4354-b9a2-1501c2bfda4b"/>
              <p:cNvSpPr/>
              <p:nvPr/>
            </p:nvSpPr>
            <p:spPr>
              <a:xfrm>
                <a:off x="660397" y="5612390"/>
                <a:ext cx="433795" cy="6625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r"/>
                <a:endParaRPr lang="en-US" sz="3200" b="0" i="0" u="none">
                  <a:solidFill>
                    <a:srgbClr val="549E39"/>
                  </a:solidFill>
                  <a:latin typeface="Arial" panose="020B0604020202020204"/>
                </a:endParaRPr>
              </a:p>
            </p:txBody>
          </p:sp>
        </p:grpSp>
        <p:sp>
          <p:nvSpPr>
            <p:cNvPr id="174" name="Number5" descr="4db2a42b-913b-461d-b049-ca424403d22c"/>
            <p:cNvSpPr/>
            <p:nvPr/>
          </p:nvSpPr>
          <p:spPr>
            <a:xfrm>
              <a:off x="5372097" y="2194040"/>
              <a:ext cx="433795" cy="6625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r"/>
              <a:endParaRPr lang="en-US" sz="3200" b="0" i="0" u="none">
                <a:solidFill>
                  <a:srgbClr val="549E39"/>
                </a:solidFill>
                <a:latin typeface="Arial" panose="020B0604020202020204"/>
              </a:endParaRPr>
            </a:p>
          </p:txBody>
        </p:sp>
        <p:grpSp>
          <p:nvGrpSpPr>
            <p:cNvPr id="214" name="组合 213" descr="a3424217-1817-43e2-8e70-ae261e7d383d"/>
            <p:cNvGrpSpPr/>
            <p:nvPr/>
          </p:nvGrpSpPr>
          <p:grpSpPr>
            <a:xfrm>
              <a:off x="5372097" y="3538529"/>
              <a:ext cx="4624667" cy="919069"/>
              <a:chOff x="5372097" y="2472749"/>
              <a:chExt cx="4624667" cy="919069"/>
            </a:xfrm>
          </p:grpSpPr>
          <p:sp>
            <p:nvSpPr>
              <p:cNvPr id="180" name="Text6" descr="5288c700-0c3c-4b56-bb53-14e1fc4db594"/>
              <p:cNvSpPr txBox="1"/>
              <p:nvPr/>
            </p:nvSpPr>
            <p:spPr>
              <a:xfrm>
                <a:off x="5811195" y="2932089"/>
                <a:ext cx="4185569" cy="45972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lang="en-US" sz="1200" b="0" i="0" u="none">
                  <a:solidFill>
                    <a:srgbClr val="000000"/>
                  </a:solidFill>
                  <a:ea typeface="思源黑体 CN Regular"/>
                </a:endParaRPr>
              </a:p>
            </p:txBody>
          </p:sp>
          <p:sp>
            <p:nvSpPr>
              <p:cNvPr id="181" name="Bullet6" descr="7d040193-75b9-411a-9e36-ae36e83726d4"/>
              <p:cNvSpPr txBox="1"/>
              <p:nvPr/>
            </p:nvSpPr>
            <p:spPr>
              <a:xfrm>
                <a:off x="5811195" y="2472749"/>
                <a:ext cx="4185569" cy="44604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endParaRPr lang="en-US" sz="1800" b="1" i="0" u="none">
                  <a:solidFill>
                    <a:srgbClr val="000000"/>
                  </a:solidFill>
                  <a:latin typeface="Average"/>
                </a:endParaRPr>
              </a:p>
            </p:txBody>
          </p:sp>
          <p:sp>
            <p:nvSpPr>
              <p:cNvPr id="179" name="Number6" descr="011cdcaf-393f-47c8-a725-383bec6d5803"/>
              <p:cNvSpPr/>
              <p:nvPr/>
            </p:nvSpPr>
            <p:spPr>
              <a:xfrm>
                <a:off x="5372097" y="2522420"/>
                <a:ext cx="433795" cy="6625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r"/>
                <a:endParaRPr lang="en-US" sz="3200" b="0" i="0" u="none">
                  <a:solidFill>
                    <a:srgbClr val="549E39"/>
                  </a:solidFill>
                  <a:latin typeface="Arial" panose="020B0604020202020204"/>
                </a:endParaRPr>
              </a:p>
            </p:txBody>
          </p:sp>
        </p:grpSp>
        <p:sp>
          <p:nvSpPr>
            <p:cNvPr id="184" name="Number7" descr="8a476a4c-c954-49d4-a00d-d8b856084c5e"/>
            <p:cNvSpPr/>
            <p:nvPr/>
          </p:nvSpPr>
          <p:spPr>
            <a:xfrm>
              <a:off x="5372097" y="4982359"/>
              <a:ext cx="433795" cy="6625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r"/>
              <a:endParaRPr lang="en-US" sz="3200" b="0" i="0" u="none">
                <a:solidFill>
                  <a:srgbClr val="549E39"/>
                </a:solidFill>
                <a:latin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3725" y="890905"/>
            <a:ext cx="223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节假日类型对销售的影响的柱状图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535430"/>
            <a:ext cx="7102475" cy="4165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851150" y="890905"/>
            <a:ext cx="3117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</a:t>
            </a:r>
            <a:r>
              <a:rPr lang="zh-CN" altLang="en-US">
                <a:sym typeface="+mn-ea"/>
              </a:rPr>
              <a:t>节假日类型对销售的影响的柱状图为例分析：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647950" y="3007360"/>
            <a:ext cx="2267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把列表，英文改为中文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75560" y="4088130"/>
            <a:ext cx="3123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设置画布尺寸（</a:t>
            </a:r>
            <a:r>
              <a:rPr lang="en-US" altLang="zh-CN"/>
              <a:t>10X6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324985" y="4608830"/>
            <a:ext cx="2025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创建柱状图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033395" y="4565650"/>
            <a:ext cx="2007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主标题</a:t>
            </a:r>
            <a:endParaRPr lang="zh-CN" altLang="en-US" sz="1200"/>
          </a:p>
          <a:p>
            <a:r>
              <a:rPr lang="zh-CN" altLang="en-US" sz="1200"/>
              <a:t>X轴标签</a:t>
            </a:r>
            <a:endParaRPr lang="zh-CN" altLang="en-US" sz="1200"/>
          </a:p>
          <a:p>
            <a:r>
              <a:rPr lang="zh-CN" altLang="en-US" sz="1200"/>
              <a:t>Y轴标签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3759200" y="5402580"/>
            <a:ext cx="285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保存（且地址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3773805"/>
            <a:ext cx="4504690" cy="2679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2150" y="1136650"/>
            <a:ext cx="3829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2.商品类别销售分布（前10）</a:t>
            </a:r>
            <a:r>
              <a:rPr lang="zh-CN" altLang="en-US"/>
              <a:t>的柱状图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1936750"/>
            <a:ext cx="5657215" cy="4391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86200" y="4305300"/>
            <a:ext cx="1599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按销售额降序排序并取前10名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620" y="3416300"/>
            <a:ext cx="6018530" cy="307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904e3e6-fd27-408a-8ca4-5f24ade1a9e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1585595"/>
            <a:ext cx="7048500" cy="3509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4510" y="1085850"/>
            <a:ext cx="6280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3.销售量与油价的双轴时间趋势图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607050" y="2286000"/>
            <a:ext cx="2457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日期转换为月份周期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924050" y="2787650"/>
            <a:ext cx="7118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每月销售</a:t>
            </a:r>
            <a:r>
              <a:rPr lang="en-US" altLang="zh-CN"/>
              <a:t>(sales)</a:t>
            </a:r>
            <a:r>
              <a:rPr lang="zh-CN" altLang="en-US"/>
              <a:t>总量(sum)和油价</a:t>
            </a:r>
            <a:r>
              <a:rPr lang="en-US" altLang="zh-CN"/>
              <a:t>(dcoilwtico)</a:t>
            </a:r>
            <a:r>
              <a:rPr lang="zh-CN" altLang="en-US"/>
              <a:t>平均值(mean)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670" y="3526155"/>
            <a:ext cx="5014595" cy="29908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Slide">
      <a:majorFont>
        <a:latin typeface="Average"/>
        <a:ea typeface="汉仪行楷简"/>
        <a:cs typeface=""/>
      </a:majorFont>
      <a:minorFont>
        <a:latin typeface="Average"/>
        <a:ea typeface="思源黑体 CN Regular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0</TotalTime>
  <Words>1432</Words>
  <Application>WPS 演示</Application>
  <PresentationFormat>宽屏</PresentationFormat>
  <Paragraphs>178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方正字迹-新手书</vt:lpstr>
      <vt:lpstr>Average</vt:lpstr>
      <vt:lpstr>汉仪行楷简</vt:lpstr>
      <vt:lpstr>Arial</vt:lpstr>
      <vt:lpstr>思源黑体 CN Regular</vt:lpstr>
      <vt:lpstr>微软雅黑</vt:lpstr>
      <vt:lpstr>Arial Unicode MS</vt:lpstr>
      <vt:lpstr>Calibri</vt:lpstr>
      <vt:lpstr>Segoe Print</vt:lpstr>
      <vt:lpstr>黑体</vt:lpstr>
      <vt:lpstr>思源黑体 CN Regular</vt:lpstr>
      <vt:lpstr>Average</vt:lpstr>
      <vt:lpstr>Designed by iSlide</vt:lpstr>
      <vt:lpstr>新零售基础数据可视化</vt:lpstr>
      <vt:lpstr>项目方法</vt:lpstr>
      <vt:lpstr>数据的收集</vt:lpstr>
      <vt:lpstr>数据清洗步骤</vt:lpstr>
      <vt:lpstr>数据清洗步骤</vt:lpstr>
      <vt:lpstr>基础数据清洗</vt:lpstr>
      <vt:lpstr>merged数据集的各类图</vt:lpstr>
      <vt:lpstr>PowerPoint 演示文稿</vt:lpstr>
      <vt:lpstr>PowerPoint 演示文稿</vt:lpstr>
      <vt:lpstr>PowerPoint 演示文稿</vt:lpstr>
      <vt:lpstr>提高：数据集的各类图</vt:lpstr>
      <vt:lpstr>难点！</vt:lpstr>
      <vt:lpstr>难点！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Company>iSlide</Company>
  <LinksUpToDate>false</LinksUpToDate>
  <SharedDoc>false</SharedDoc>
  <HyperlinksChanged>false</HyperlinksChanged>
  <AppVersion>14.0000</AppVersion>
  <Manager>风信子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传统节日 文化介绍</dc:title>
  <dc:creator>风信子</dc:creator>
  <cp:lastModifiedBy>周晓颖</cp:lastModifiedBy>
  <cp:revision>50</cp:revision>
  <cp:lastPrinted>2024-09-12T16:00:00Z</cp:lastPrinted>
  <dcterms:created xsi:type="dcterms:W3CDTF">2024-09-12T16:00:00Z</dcterms:created>
  <dcterms:modified xsi:type="dcterms:W3CDTF">2025-06-01T07:12:48Z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bfa1b57f-227c-48af-bc32-06f62f84d41a</vt:lpwstr>
  </property>
  <property fmtid="{D5CDD505-2E9C-101B-9397-08002B2CF9AE}" pid="3" name="KSOProductBuildVer">
    <vt:lpwstr>2052-11.1.0.10009</vt:lpwstr>
  </property>
</Properties>
</file>